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88" r:id="rId2"/>
    <p:sldId id="293" r:id="rId3"/>
    <p:sldId id="294" r:id="rId4"/>
    <p:sldId id="388" r:id="rId5"/>
    <p:sldId id="389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27" r:id="rId16"/>
    <p:sldId id="305" r:id="rId17"/>
    <p:sldId id="341" r:id="rId18"/>
    <p:sldId id="332" r:id="rId19"/>
    <p:sldId id="333" r:id="rId20"/>
    <p:sldId id="334" r:id="rId21"/>
    <p:sldId id="335" r:id="rId22"/>
    <p:sldId id="342" r:id="rId23"/>
    <p:sldId id="343" r:id="rId24"/>
    <p:sldId id="337" r:id="rId25"/>
    <p:sldId id="384" r:id="rId26"/>
    <p:sldId id="336" r:id="rId27"/>
    <p:sldId id="338" r:id="rId28"/>
    <p:sldId id="386" r:id="rId29"/>
    <p:sldId id="344" r:id="rId30"/>
    <p:sldId id="339" r:id="rId31"/>
    <p:sldId id="352" r:id="rId32"/>
    <p:sldId id="345" r:id="rId33"/>
    <p:sldId id="346" r:id="rId34"/>
    <p:sldId id="347" r:id="rId35"/>
    <p:sldId id="329" r:id="rId36"/>
    <p:sldId id="348" r:id="rId37"/>
    <p:sldId id="358" r:id="rId38"/>
    <p:sldId id="349" r:id="rId39"/>
    <p:sldId id="350" r:id="rId40"/>
    <p:sldId id="353" r:id="rId41"/>
    <p:sldId id="354" r:id="rId42"/>
    <p:sldId id="355" r:id="rId43"/>
    <p:sldId id="356" r:id="rId44"/>
    <p:sldId id="330" r:id="rId45"/>
    <p:sldId id="307" r:id="rId46"/>
    <p:sldId id="318" r:id="rId47"/>
    <p:sldId id="376" r:id="rId48"/>
    <p:sldId id="286" r:id="rId49"/>
    <p:sldId id="359" r:id="rId50"/>
    <p:sldId id="365" r:id="rId51"/>
    <p:sldId id="292" r:id="rId52"/>
    <p:sldId id="360" r:id="rId53"/>
    <p:sldId id="367" r:id="rId54"/>
    <p:sldId id="361" r:id="rId55"/>
    <p:sldId id="368" r:id="rId56"/>
    <p:sldId id="362" r:id="rId57"/>
    <p:sldId id="363" r:id="rId58"/>
    <p:sldId id="369" r:id="rId59"/>
    <p:sldId id="364" r:id="rId60"/>
    <p:sldId id="370" r:id="rId61"/>
    <p:sldId id="374" r:id="rId62"/>
    <p:sldId id="375" r:id="rId63"/>
    <p:sldId id="371" r:id="rId64"/>
    <p:sldId id="276" r:id="rId65"/>
  </p:sldIdLst>
  <p:sldSz cx="9753600" cy="7315200"/>
  <p:notesSz cx="6858000" cy="9144000"/>
  <p:defaultTextStyle>
    <a:defPPr>
      <a:defRPr lang="es-ES_tradnl"/>
    </a:defPPr>
    <a:lvl1pPr algn="l" defTabSz="4873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87363" indent="-30163" algn="l" defTabSz="4873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74725" indent="-60325" algn="l" defTabSz="4873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462088" indent="-90488" algn="l" defTabSz="4873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949450" indent="-120650" algn="l" defTabSz="4873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155" autoAdjust="0"/>
    <p:restoredTop sz="92317" autoAdjust="0"/>
  </p:normalViewPr>
  <p:slideViewPr>
    <p:cSldViewPr snapToObjects="1">
      <p:cViewPr varScale="1">
        <p:scale>
          <a:sx n="91" d="100"/>
          <a:sy n="91" d="100"/>
        </p:scale>
        <p:origin x="-540" y="-102"/>
      </p:cViewPr>
      <p:guideLst>
        <p:guide orient="horz" pos="2304"/>
        <p:guide pos="3072"/>
      </p:guideLst>
    </p:cSldViewPr>
  </p:slideViewPr>
  <p:outlineViewPr>
    <p:cViewPr>
      <p:scale>
        <a:sx n="33" d="100"/>
        <a:sy n="33" d="100"/>
      </p:scale>
      <p:origin x="0" y="203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87650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87650">
              <a:defRPr sz="1200">
                <a:cs typeface="+mn-cs"/>
              </a:defRPr>
            </a:lvl1pPr>
          </a:lstStyle>
          <a:p>
            <a:pPr>
              <a:defRPr/>
            </a:pPr>
            <a:fld id="{D4FE0B2A-4330-4425-85EC-348B79FA37B2}" type="datetime1">
              <a:rPr lang="es-ES_tradnl"/>
              <a:pPr>
                <a:defRPr/>
              </a:pPr>
              <a:t>26/07/2010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87650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87650">
              <a:defRPr sz="1200">
                <a:cs typeface="+mn-cs"/>
              </a:defRPr>
            </a:lvl1pPr>
          </a:lstStyle>
          <a:p>
            <a:pPr>
              <a:defRPr/>
            </a:pPr>
            <a:fld id="{FD16032B-05D5-44BB-9C1C-880838F767C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87650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87650">
              <a:defRPr sz="1200">
                <a:cs typeface="+mn-cs"/>
              </a:defRPr>
            </a:lvl1pPr>
          </a:lstStyle>
          <a:p>
            <a:pPr>
              <a:defRPr/>
            </a:pPr>
            <a:fld id="{31F494C5-6D43-4701-B8E6-AB7470ECF749}" type="datetime1">
              <a:rPr lang="es-ES_tradnl"/>
              <a:pPr>
                <a:defRPr/>
              </a:pPr>
              <a:t>26/07/2010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87650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87650">
              <a:defRPr sz="1200">
                <a:cs typeface="+mn-cs"/>
              </a:defRPr>
            </a:lvl1pPr>
          </a:lstStyle>
          <a:p>
            <a:pPr>
              <a:defRPr/>
            </a:pPr>
            <a:fld id="{86A328F6-0EE4-4814-ACF4-11D1640F2A4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87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87363" algn="l" defTabSz="487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74725" algn="l" defTabSz="487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462088" algn="l" defTabSz="487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949450" algn="l" defTabSz="4873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438248" algn="l" defTabSz="4876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5897" algn="l" defTabSz="4876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3547" algn="l" defTabSz="4876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196" algn="l" defTabSz="4876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Hacer que destaque ontimize en la gráfica</a:t>
            </a:r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1CBEB746-3C92-4A2E-BDC0-639A9AE1EEB4}" type="slidenum">
              <a:rPr lang="es-ES_tradnl" smtClean="0"/>
              <a:pPr defTabSz="487363"/>
              <a:t>14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See R Contacts</a:t>
            </a:r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173FBCEA-7DA6-420E-A80E-BC3CA3F1EB0C}" type="slidenum">
              <a:rPr lang="es-ES_tradnl" smtClean="0"/>
              <a:pPr defTabSz="487363"/>
              <a:t>52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See R Contacts</a:t>
            </a: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11ABD5DC-6E31-438D-85C0-4D17BFF96235}" type="slidenum">
              <a:rPr lang="es-ES_tradnl" smtClean="0"/>
              <a:pPr defTabSz="487363"/>
              <a:t>53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See R Contacts</a:t>
            </a:r>
          </a:p>
        </p:txBody>
      </p:sp>
      <p:sp>
        <p:nvSpPr>
          <p:cNvPr id="829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D27794AD-01D2-4865-875D-4EB69D9A9BFB}" type="slidenum">
              <a:rPr lang="es-ES_tradnl" smtClean="0"/>
              <a:pPr defTabSz="487363"/>
              <a:t>54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See R Contacts</a:t>
            </a:r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8DFD04FA-397B-4F63-AA9B-79093BC123F2}" type="slidenum">
              <a:rPr lang="es-ES_tradnl" smtClean="0"/>
              <a:pPr defTabSz="487363"/>
              <a:t>55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See R Contacts</a:t>
            </a:r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241FD502-D6A6-4EAB-A552-4870DFC7D55A}" type="slidenum">
              <a:rPr lang="es-ES_tradnl" smtClean="0"/>
              <a:pPr defTabSz="487363"/>
              <a:t>56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See R Contacts</a:t>
            </a:r>
          </a:p>
        </p:txBody>
      </p:sp>
      <p:sp>
        <p:nvSpPr>
          <p:cNvPr id="860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1F6F4273-0D71-46B4-A82D-C6C83F916A0B}" type="slidenum">
              <a:rPr lang="es-ES_tradnl" smtClean="0"/>
              <a:pPr defTabSz="487363"/>
              <a:t>57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See R Contacts</a:t>
            </a:r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695C8D68-F6E0-456B-BCA3-F0668CFDD704}" type="slidenum">
              <a:rPr lang="es-ES_tradnl" smtClean="0"/>
              <a:pPr defTabSz="487363"/>
              <a:t>58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See R Contacts</a:t>
            </a:r>
          </a:p>
        </p:txBody>
      </p:sp>
      <p:sp>
        <p:nvSpPr>
          <p:cNvPr id="880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20AFF8C8-E24A-4253-97CE-06CCE21939AF}" type="slidenum">
              <a:rPr lang="es-ES_tradnl" smtClean="0"/>
              <a:pPr defTabSz="487363"/>
              <a:t>59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See R Contacts</a:t>
            </a:r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C60C69F9-2C53-4E5F-8FCA-591F1C96A708}" type="slidenum">
              <a:rPr lang="es-ES_tradnl" smtClean="0"/>
              <a:pPr defTabSz="487363"/>
              <a:t>60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See R Contacts</a:t>
            </a:r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ABBC586E-B7B5-42FB-A82D-10E8596E91C3}" type="slidenum">
              <a:rPr lang="es-ES_tradnl" smtClean="0"/>
              <a:pPr defTabSz="487363"/>
              <a:t>61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Cajitas en chiquitito de las 3 functional descriptions</a:t>
            </a:r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5183B9AD-FCE7-4A52-8ED4-00F5BE41AC9A}" type="slidenum">
              <a:rPr lang="es-ES_tradnl" smtClean="0"/>
              <a:pPr defTabSz="487363"/>
              <a:t>16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See R Contacts</a:t>
            </a:r>
          </a:p>
        </p:txBody>
      </p:sp>
      <p:sp>
        <p:nvSpPr>
          <p:cNvPr id="911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D01E0988-9A57-4A07-AAE2-67D3DE60DC96}" type="slidenum">
              <a:rPr lang="es-ES_tradnl" smtClean="0"/>
              <a:pPr defTabSz="487363"/>
              <a:t>62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See R Contacts</a:t>
            </a:r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A1C47A28-6B89-47B3-B85C-C01B371DB8B0}" type="slidenum">
              <a:rPr lang="es-ES_tradnl" smtClean="0"/>
              <a:pPr defTabSz="487363"/>
              <a:t>63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8706ACF8-B3FE-4676-A298-8B77656B9EA9}" type="slidenum">
              <a:rPr lang="es-ES_tradnl" smtClean="0"/>
              <a:pPr defTabSz="487363"/>
              <a:t>32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Bundle in the database</a:t>
            </a:r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0675AF44-FCED-4FE6-8F14-63AD01A2ECF4}" type="slidenum">
              <a:rPr lang="es-ES_tradnl" smtClean="0"/>
              <a:pPr defTabSz="487363"/>
              <a:t>33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Add the permissions component</a:t>
            </a:r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EC4B2E9E-8263-4A0F-ACFE-F25E52D65D53}" type="slidenum">
              <a:rPr lang="es-ES_tradnl" smtClean="0"/>
              <a:pPr defTabSz="487363"/>
              <a:t>34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See R Contacts</a:t>
            </a:r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D24690F3-D5E7-49E6-B832-8BEED13FD198}" type="slidenum">
              <a:rPr lang="es-ES_tradnl" smtClean="0"/>
              <a:pPr defTabSz="487363"/>
              <a:t>42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See R Contacts</a:t>
            </a: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870C6B14-15CB-46FA-9C94-9B2A9D722B9D}" type="slidenum">
              <a:rPr lang="es-ES_tradnl" smtClean="0"/>
              <a:pPr defTabSz="487363"/>
              <a:t>43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See R Contacts</a:t>
            </a:r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B60539DF-1C9A-4FF9-9A12-E0D82AEAC20A}" type="slidenum">
              <a:rPr lang="es-ES_tradnl" smtClean="0"/>
              <a:pPr defTabSz="487363"/>
              <a:t>49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ＭＳ Ｐゴシック" pitchFamily="34" charset="-128"/>
              </a:rPr>
              <a:t>See R Contacts</a:t>
            </a:r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ED3B6ED8-6F71-4A95-959B-8489136B5EE4}" type="slidenum">
              <a:rPr lang="es-ES_tradnl" smtClean="0"/>
              <a:pPr defTabSz="487363"/>
              <a:t>50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920"/>
              </a:spcBef>
              <a:defRPr/>
            </a:lvl1pPr>
            <a:lvl2pPr>
              <a:spcBef>
                <a:spcPts val="640"/>
              </a:spcBef>
              <a:defRPr/>
            </a:lvl2pPr>
            <a:lvl3pPr>
              <a:spcBef>
                <a:spcPts val="640"/>
              </a:spcBef>
              <a:defRPr sz="1900"/>
            </a:lvl3pPr>
            <a:lvl4pPr>
              <a:spcBef>
                <a:spcPts val="640"/>
              </a:spcBef>
              <a:defRPr/>
            </a:lvl4pPr>
            <a:lvl5pPr>
              <a:spcBef>
                <a:spcPts val="640"/>
              </a:spcBef>
              <a:defRPr/>
            </a:lvl5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15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2763520" y="0"/>
            <a:ext cx="6990080" cy="650240"/>
          </a:xfrm>
        </p:spPr>
        <p:txBody>
          <a:bodyPr anchor="ctr"/>
          <a:lstStyle>
            <a:lvl1pPr>
              <a:defRPr b="1" baseline="0">
                <a:effectLst>
                  <a:outerShdw dist="38100" dir="2700000">
                    <a:srgbClr val="000000">
                      <a:alpha val="34000"/>
                    </a:srgbClr>
                  </a:outerShdw>
                </a:effectLst>
                <a:latin typeface="Arial Bold"/>
                <a:cs typeface="Arial Bold"/>
              </a:defRPr>
            </a:lvl1pPr>
          </a:lstStyle>
          <a:p>
            <a:pPr lvl="0"/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noProof="0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texto</a:t>
            </a:r>
            <a:r>
              <a:rPr lang="en-US" dirty="0" smtClean="0"/>
              <a:t> del </a:t>
            </a:r>
            <a:r>
              <a:rPr lang="en-US" dirty="0" err="1" smtClean="0"/>
              <a:t>patrón</a:t>
            </a:r>
            <a:endParaRPr lang="en-US" dirty="0" smtClean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www.ontimize.com</a:t>
            </a: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0DB1-CEF9-46E6-A300-F35698DEA8FF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87680" y="1706880"/>
            <a:ext cx="4307840" cy="4827694"/>
          </a:xfrm>
        </p:spPr>
        <p:txBody>
          <a:bodyPr/>
          <a:lstStyle>
            <a:lvl1pPr marL="0" indent="0"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8080" y="1706880"/>
            <a:ext cx="4307840" cy="4827694"/>
          </a:xfrm>
        </p:spPr>
        <p:txBody>
          <a:bodyPr/>
          <a:lstStyle>
            <a:lvl1pPr marL="0" indent="0"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3"/>
          </p:nvPr>
        </p:nvSpPr>
        <p:spPr>
          <a:xfrm>
            <a:off x="2763520" y="0"/>
            <a:ext cx="6990080" cy="650240"/>
          </a:xfrm>
        </p:spPr>
        <p:txBody>
          <a:bodyPr anchor="ctr"/>
          <a:lstStyle>
            <a:lvl1pPr>
              <a:defRPr b="1" baseline="0">
                <a:effectLst>
                  <a:outerShdw dist="38100" dir="2700000">
                    <a:srgbClr val="000000">
                      <a:alpha val="34000"/>
                    </a:srgbClr>
                  </a:outerShdw>
                </a:effectLst>
                <a:latin typeface="Arial Bold"/>
                <a:cs typeface="Arial Bold"/>
              </a:defRPr>
            </a:lvl1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www.ontimize.com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C18F-7FE4-4241-AB30-B01DA6379EBB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583363"/>
            <a:ext cx="97536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pie de página 5"/>
          <p:cNvSpPr>
            <a:spLocks noGrp="1"/>
          </p:cNvSpPr>
          <p:nvPr>
            <p:ph type="ftr" sz="quarter" idx="10"/>
          </p:nvPr>
        </p:nvSpPr>
        <p:spPr>
          <a:xfrm>
            <a:off x="3332163" y="7559675"/>
            <a:ext cx="3089275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www.ontimize.com</a:t>
            </a:r>
          </a:p>
        </p:txBody>
      </p:sp>
      <p:sp>
        <p:nvSpPr>
          <p:cNvPr id="4" name="Marcador de número de diapositiva 6"/>
          <p:cNvSpPr>
            <a:spLocks noGrp="1"/>
          </p:cNvSpPr>
          <p:nvPr>
            <p:ph type="sldNum" sz="quarter" idx="11"/>
          </p:nvPr>
        </p:nvSpPr>
        <p:spPr>
          <a:xfrm>
            <a:off x="8289925" y="7559675"/>
            <a:ext cx="1463675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889DB-0A72-46B3-AB47-B0C915D28DC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2763520" y="0"/>
            <a:ext cx="6990080" cy="650240"/>
          </a:xfrm>
        </p:spPr>
        <p:txBody>
          <a:bodyPr anchor="ctr"/>
          <a:lstStyle>
            <a:lvl1pPr>
              <a:defRPr b="1" baseline="0">
                <a:effectLst>
                  <a:outerShdw dist="38100" dir="2700000">
                    <a:srgbClr val="000000">
                      <a:alpha val="34000"/>
                    </a:srgbClr>
                  </a:outerShdw>
                </a:effectLst>
                <a:latin typeface="Arial Bold"/>
                <a:cs typeface="Arial Bold"/>
              </a:defRPr>
            </a:lvl1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www.ontimize.com</a:t>
            </a: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EF14-BD89-45A0-96C9-799313BD43F9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680" y="1381760"/>
            <a:ext cx="8778240" cy="894081"/>
          </a:xfrm>
          <a:prstGeom prst="rect">
            <a:avLst/>
          </a:prstGeom>
        </p:spPr>
        <p:txBody>
          <a:bodyPr lIns="97530" tIns="48765" rIns="97530" bIns="48765"/>
          <a:lstStyle>
            <a:lvl1pPr>
              <a:defRPr>
                <a:solidFill>
                  <a:srgbClr val="FFCC33"/>
                </a:solidFill>
                <a:effectLst>
                  <a:outerShdw dist="38100" dir="270000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título</a:t>
            </a:r>
            <a:endParaRPr lang="en-U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680" y="2275840"/>
            <a:ext cx="8778240" cy="4470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87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5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subtítulo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2763520" y="0"/>
            <a:ext cx="6990080" cy="650240"/>
          </a:xfrm>
        </p:spPr>
        <p:txBody>
          <a:bodyPr anchor="ctr"/>
          <a:lstStyle>
            <a:lvl1pPr>
              <a:defRPr b="1" baseline="0">
                <a:effectLst>
                  <a:outerShdw dist="38100" dir="2700000">
                    <a:srgbClr val="000000">
                      <a:alpha val="34000"/>
                    </a:srgbClr>
                  </a:outerShdw>
                </a:effectLst>
                <a:latin typeface="Arial Bold"/>
                <a:cs typeface="Arial Bold"/>
              </a:defRPr>
            </a:lvl1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www.ontimize.com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209E-5B80-4A71-A416-8388997F936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0467" y="3738881"/>
            <a:ext cx="8290560" cy="1452880"/>
          </a:xfrm>
          <a:prstGeom prst="rect">
            <a:avLst/>
          </a:prstGeom>
        </p:spPr>
        <p:txBody>
          <a:bodyPr lIns="97530" tIns="48765" rIns="97530" bIns="48765" anchor="t"/>
          <a:lstStyle>
            <a:lvl1pPr algn="l">
              <a:defRPr sz="4300" b="1" cap="all"/>
            </a:lvl1pPr>
          </a:lstStyle>
          <a:p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título</a:t>
            </a:r>
            <a:endParaRPr lang="en-U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70467" y="2138681"/>
            <a:ext cx="829056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76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52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29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05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382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258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13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11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2763520" y="0"/>
            <a:ext cx="6990080" cy="650240"/>
          </a:xfrm>
        </p:spPr>
        <p:txBody>
          <a:bodyPr anchor="ctr"/>
          <a:lstStyle>
            <a:lvl1pPr>
              <a:defRPr b="1" baseline="0">
                <a:effectLst>
                  <a:outerShdw dist="38100" dir="2700000">
                    <a:srgbClr val="000000">
                      <a:alpha val="34000"/>
                    </a:srgbClr>
                  </a:outerShdw>
                </a:effectLst>
                <a:latin typeface="Arial Bold"/>
                <a:cs typeface="Arial Bold"/>
              </a:defRPr>
            </a:lvl1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www.ontimize.com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A065-BE6F-48C6-9DD4-D6A9C99E1263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87680" y="1637454"/>
            <a:ext cx="4309534" cy="682413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rgbClr val="FFCC33"/>
                </a:solidFill>
                <a:effectLst>
                  <a:outerShdw dist="38100" dir="2700000">
                    <a:srgbClr val="000000">
                      <a:alpha val="43000"/>
                    </a:srgbClr>
                  </a:outerShdw>
                </a:effectLst>
                <a:latin typeface="Arial Bold"/>
                <a:cs typeface="Arial Bold"/>
              </a:defRPr>
            </a:lvl1pPr>
            <a:lvl2pPr marL="487650" indent="0">
              <a:buNone/>
              <a:defRPr sz="2100" b="1"/>
            </a:lvl2pPr>
            <a:lvl3pPr marL="975299" indent="0">
              <a:buNone/>
              <a:defRPr sz="1900" b="1"/>
            </a:lvl3pPr>
            <a:lvl4pPr marL="1462949" indent="0">
              <a:buNone/>
              <a:defRPr sz="1700" b="1"/>
            </a:lvl4pPr>
            <a:lvl5pPr marL="1950598" indent="0">
              <a:buNone/>
              <a:defRPr sz="1700" b="1"/>
            </a:lvl5pPr>
            <a:lvl6pPr marL="2438248" indent="0">
              <a:buNone/>
              <a:defRPr sz="1700" b="1"/>
            </a:lvl6pPr>
            <a:lvl7pPr marL="2925897" indent="0">
              <a:buNone/>
              <a:defRPr sz="1700" b="1"/>
            </a:lvl7pPr>
            <a:lvl8pPr marL="3413547" indent="0">
              <a:buNone/>
              <a:defRPr sz="1700" b="1"/>
            </a:lvl8pPr>
            <a:lvl9pPr marL="3901196" indent="0">
              <a:buNone/>
              <a:defRPr sz="1700" b="1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7680" y="2319867"/>
            <a:ext cx="4309534" cy="4214707"/>
          </a:xfrm>
        </p:spPr>
        <p:txBody>
          <a:bodyPr/>
          <a:lstStyle>
            <a:lvl1pPr marL="0" indent="0">
              <a:defRPr sz="2000" b="0"/>
            </a:lvl1pPr>
            <a:lvl2pPr>
              <a:defRPr sz="2000" b="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954694" y="1637454"/>
            <a:ext cx="4311227" cy="682413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rgbClr val="FFCC33"/>
                </a:solidFill>
                <a:effectLst>
                  <a:outerShdw dist="38100" dir="2700000">
                    <a:srgbClr val="000000">
                      <a:alpha val="43000"/>
                    </a:srgbClr>
                  </a:outerShdw>
                </a:effectLst>
              </a:defRPr>
            </a:lvl1pPr>
            <a:lvl2pPr marL="487650" indent="0">
              <a:buNone/>
              <a:defRPr sz="2100" b="1"/>
            </a:lvl2pPr>
            <a:lvl3pPr marL="975299" indent="0">
              <a:buNone/>
              <a:defRPr sz="1900" b="1"/>
            </a:lvl3pPr>
            <a:lvl4pPr marL="1462949" indent="0">
              <a:buNone/>
              <a:defRPr sz="1700" b="1"/>
            </a:lvl4pPr>
            <a:lvl5pPr marL="1950598" indent="0">
              <a:buNone/>
              <a:defRPr sz="1700" b="1"/>
            </a:lvl5pPr>
            <a:lvl6pPr marL="2438248" indent="0">
              <a:buNone/>
              <a:defRPr sz="1700" b="1"/>
            </a:lvl6pPr>
            <a:lvl7pPr marL="2925897" indent="0">
              <a:buNone/>
              <a:defRPr sz="1700" b="1"/>
            </a:lvl7pPr>
            <a:lvl8pPr marL="3413547" indent="0">
              <a:buNone/>
              <a:defRPr sz="1700" b="1"/>
            </a:lvl8pPr>
            <a:lvl9pPr marL="3901196" indent="0">
              <a:buNone/>
              <a:defRPr sz="1700" b="1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954694" y="2319867"/>
            <a:ext cx="4311227" cy="4214707"/>
          </a:xfrm>
        </p:spPr>
        <p:txBody>
          <a:bodyPr/>
          <a:lstStyle>
            <a:lvl1pPr marL="0" indent="0">
              <a:defRPr sz="2100" b="0"/>
            </a:lvl1pPr>
            <a:lvl2pPr>
              <a:defRPr sz="2100" b="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2763520" y="0"/>
            <a:ext cx="6990080" cy="650240"/>
          </a:xfrm>
        </p:spPr>
        <p:txBody>
          <a:bodyPr anchor="ctr"/>
          <a:lstStyle>
            <a:lvl1pPr>
              <a:defRPr b="1" baseline="0">
                <a:effectLst>
                  <a:outerShdw dist="38100" dir="2700000">
                    <a:srgbClr val="000000">
                      <a:alpha val="34000"/>
                    </a:srgbClr>
                  </a:outerShdw>
                </a:effectLst>
                <a:latin typeface="Arial Bold"/>
                <a:cs typeface="Arial Bold"/>
              </a:defRPr>
            </a:lvl1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www.ontimize.com</a:t>
            </a: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D246A-FEF9-4BF5-96EC-DA7AE7993C5C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7681" y="1381760"/>
            <a:ext cx="3208867" cy="731520"/>
          </a:xfrm>
          <a:prstGeom prst="rect">
            <a:avLst/>
          </a:prstGeom>
        </p:spPr>
        <p:txBody>
          <a:bodyPr lIns="97530" tIns="48765" rIns="97530" bIns="48765" anchor="t"/>
          <a:lstStyle>
            <a:lvl1pPr algn="l">
              <a:defRPr sz="2100" b="1">
                <a:solidFill>
                  <a:srgbClr val="FFCC3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título</a:t>
            </a:r>
            <a:endParaRPr lang="en-U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3387" y="1381760"/>
            <a:ext cx="5452533" cy="5152814"/>
          </a:xfrm>
        </p:spPr>
        <p:txBody>
          <a:bodyPr/>
          <a:lstStyle>
            <a:lvl1pPr>
              <a:defRPr sz="2100"/>
            </a:lvl1pPr>
            <a:lvl2pPr>
              <a:defRPr sz="2100" b="1"/>
            </a:lvl2pPr>
            <a:lvl3pPr>
              <a:defRPr sz="1900"/>
            </a:lvl3pPr>
            <a:lvl4pPr>
              <a:defRPr sz="17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87681" y="2113280"/>
            <a:ext cx="3208867" cy="4421294"/>
          </a:xfrm>
        </p:spPr>
        <p:txBody>
          <a:bodyPr>
            <a:normAutofit/>
          </a:bodyPr>
          <a:lstStyle>
            <a:lvl1pPr marL="0" indent="0">
              <a:buNone/>
              <a:defRPr sz="2100" b="0"/>
            </a:lvl1pPr>
            <a:lvl2pPr marL="487650" indent="0">
              <a:buNone/>
              <a:defRPr sz="1300"/>
            </a:lvl2pPr>
            <a:lvl3pPr marL="975299" indent="0">
              <a:buNone/>
              <a:defRPr sz="1100"/>
            </a:lvl3pPr>
            <a:lvl4pPr marL="1462949" indent="0">
              <a:buNone/>
              <a:defRPr sz="1000"/>
            </a:lvl4pPr>
            <a:lvl5pPr marL="1950598" indent="0">
              <a:buNone/>
              <a:defRPr sz="1000"/>
            </a:lvl5pPr>
            <a:lvl6pPr marL="2438248" indent="0">
              <a:buNone/>
              <a:defRPr sz="1000"/>
            </a:lvl6pPr>
            <a:lvl7pPr marL="2925897" indent="0">
              <a:buNone/>
              <a:defRPr sz="1000"/>
            </a:lvl7pPr>
            <a:lvl8pPr marL="3413547" indent="0">
              <a:buNone/>
              <a:defRPr sz="1000"/>
            </a:lvl8pPr>
            <a:lvl9pPr marL="3901196" indent="0">
              <a:buNone/>
              <a:defRPr sz="10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15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2763520" y="0"/>
            <a:ext cx="6990080" cy="650240"/>
          </a:xfrm>
        </p:spPr>
        <p:txBody>
          <a:bodyPr anchor="ctr"/>
          <a:lstStyle>
            <a:lvl1pPr>
              <a:defRPr b="1" baseline="0">
                <a:effectLst>
                  <a:outerShdw dist="38100" dir="2700000">
                    <a:srgbClr val="000000">
                      <a:alpha val="34000"/>
                    </a:srgbClr>
                  </a:outerShdw>
                </a:effectLst>
                <a:latin typeface="Arial Bold"/>
                <a:cs typeface="Arial Bold"/>
              </a:defRPr>
            </a:lvl1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www.ontimize.com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3D49-6FAF-4E8C-BDAC-A736B6443DA3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7053" y="1381760"/>
            <a:ext cx="3208867" cy="731520"/>
          </a:xfrm>
          <a:prstGeom prst="rect">
            <a:avLst/>
          </a:prstGeom>
        </p:spPr>
        <p:txBody>
          <a:bodyPr lIns="97530" tIns="48765" rIns="97530" bIns="48765" anchor="t"/>
          <a:lstStyle>
            <a:lvl1pPr algn="l">
              <a:defRPr sz="2100" b="1">
                <a:solidFill>
                  <a:srgbClr val="FFCC33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título</a:t>
            </a:r>
            <a:endParaRPr lang="en-U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907" y="1381760"/>
            <a:ext cx="5452533" cy="5152814"/>
          </a:xfrm>
        </p:spPr>
        <p:txBody>
          <a:bodyPr/>
          <a:lstStyle>
            <a:lvl1pPr>
              <a:defRPr sz="2100"/>
            </a:lvl1pPr>
            <a:lvl2pPr>
              <a:defRPr sz="2100" b="1"/>
            </a:lvl2pPr>
            <a:lvl3pPr>
              <a:defRPr sz="1900"/>
            </a:lvl3pPr>
            <a:lvl4pPr>
              <a:defRPr sz="17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57053" y="2113280"/>
            <a:ext cx="3208867" cy="4421294"/>
          </a:xfrm>
        </p:spPr>
        <p:txBody>
          <a:bodyPr>
            <a:normAutofit/>
          </a:bodyPr>
          <a:lstStyle>
            <a:lvl1pPr marL="0" indent="0">
              <a:buNone/>
              <a:defRPr sz="2100" b="0"/>
            </a:lvl1pPr>
            <a:lvl2pPr marL="487650" indent="0">
              <a:buNone/>
              <a:defRPr sz="1300"/>
            </a:lvl2pPr>
            <a:lvl3pPr marL="975299" indent="0">
              <a:buNone/>
              <a:defRPr sz="1100"/>
            </a:lvl3pPr>
            <a:lvl4pPr marL="1462949" indent="0">
              <a:buNone/>
              <a:defRPr sz="1000"/>
            </a:lvl4pPr>
            <a:lvl5pPr marL="1950598" indent="0">
              <a:buNone/>
              <a:defRPr sz="1000"/>
            </a:lvl5pPr>
            <a:lvl6pPr marL="2438248" indent="0">
              <a:buNone/>
              <a:defRPr sz="1000"/>
            </a:lvl6pPr>
            <a:lvl7pPr marL="2925897" indent="0">
              <a:buNone/>
              <a:defRPr sz="1000"/>
            </a:lvl7pPr>
            <a:lvl8pPr marL="3413547" indent="0">
              <a:buNone/>
              <a:defRPr sz="1000"/>
            </a:lvl8pPr>
            <a:lvl9pPr marL="3901196" indent="0">
              <a:buNone/>
              <a:defRPr sz="10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2763520" y="0"/>
            <a:ext cx="6990080" cy="650240"/>
          </a:xfrm>
        </p:spPr>
        <p:txBody>
          <a:bodyPr anchor="ctr"/>
          <a:lstStyle>
            <a:lvl1pPr>
              <a:defRPr b="1" baseline="0">
                <a:effectLst>
                  <a:outerShdw dist="38100" dir="2700000">
                    <a:srgbClr val="000000">
                      <a:alpha val="34000"/>
                    </a:srgbClr>
                  </a:outerShdw>
                </a:effectLst>
                <a:latin typeface="Arial Bold"/>
                <a:cs typeface="Arial Bold"/>
              </a:defRPr>
            </a:lvl1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www.ontimize.com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8B91-36A7-4E2B-92DE-088A1B8E9263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2763520" y="0"/>
            <a:ext cx="6990080" cy="650240"/>
          </a:xfrm>
        </p:spPr>
        <p:txBody>
          <a:bodyPr anchor="ctr"/>
          <a:lstStyle>
            <a:lvl1pPr>
              <a:defRPr b="1" baseline="0">
                <a:effectLst>
                  <a:outerShdw dist="38100" dir="2700000">
                    <a:srgbClr val="000000">
                      <a:alpha val="34000"/>
                    </a:srgbClr>
                  </a:outerShdw>
                </a:effectLst>
                <a:latin typeface="Arial Bold"/>
                <a:cs typeface="Arial Bold"/>
              </a:defRPr>
            </a:lvl1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www.ontimize.com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0874-17A5-4C15-BD29-9740483467BA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1774" y="1137920"/>
            <a:ext cx="5852160" cy="604521"/>
          </a:xfrm>
          <a:prstGeom prst="rect">
            <a:avLst/>
          </a:prstGeom>
        </p:spPr>
        <p:txBody>
          <a:bodyPr lIns="97530" tIns="48765" rIns="97530" bIns="48765" anchor="b"/>
          <a:lstStyle>
            <a:lvl1pPr algn="l">
              <a:defRPr sz="2100" b="1">
                <a:solidFill>
                  <a:srgbClr val="FFCC33"/>
                </a:solidFill>
                <a:effectLst>
                  <a:outerShdw dist="38100" dir="27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título</a:t>
            </a:r>
            <a:endParaRPr lang="en-U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11774" y="2600960"/>
            <a:ext cx="5852160" cy="3904826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7650" indent="0">
              <a:buNone/>
              <a:defRPr sz="3000"/>
            </a:lvl2pPr>
            <a:lvl3pPr marL="975299" indent="0">
              <a:buNone/>
              <a:defRPr sz="2600"/>
            </a:lvl3pPr>
            <a:lvl4pPr marL="1462949" indent="0">
              <a:buNone/>
              <a:defRPr sz="2100"/>
            </a:lvl4pPr>
            <a:lvl5pPr marL="1950598" indent="0">
              <a:buNone/>
              <a:defRPr sz="2100"/>
            </a:lvl5pPr>
            <a:lvl6pPr marL="2438248" indent="0">
              <a:buNone/>
              <a:defRPr sz="2100"/>
            </a:lvl6pPr>
            <a:lvl7pPr marL="2925897" indent="0">
              <a:buNone/>
              <a:defRPr sz="2100"/>
            </a:lvl7pPr>
            <a:lvl8pPr marL="3413547" indent="0">
              <a:buNone/>
              <a:defRPr sz="2100"/>
            </a:lvl8pPr>
            <a:lvl9pPr marL="3901196" indent="0">
              <a:buNone/>
              <a:defRPr sz="21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11774" y="1742441"/>
            <a:ext cx="5852160" cy="858519"/>
          </a:xfrm>
        </p:spPr>
        <p:txBody>
          <a:bodyPr>
            <a:normAutofit/>
          </a:bodyPr>
          <a:lstStyle>
            <a:lvl1pPr marL="0" indent="0">
              <a:buNone/>
              <a:defRPr sz="1700" b="0">
                <a:solidFill>
                  <a:schemeClr val="bg1"/>
                </a:solidFill>
              </a:defRPr>
            </a:lvl1pPr>
            <a:lvl2pPr marL="487650" indent="0">
              <a:buNone/>
              <a:defRPr sz="1300"/>
            </a:lvl2pPr>
            <a:lvl3pPr marL="975299" indent="0">
              <a:buNone/>
              <a:defRPr sz="1100"/>
            </a:lvl3pPr>
            <a:lvl4pPr marL="1462949" indent="0">
              <a:buNone/>
              <a:defRPr sz="1000"/>
            </a:lvl4pPr>
            <a:lvl5pPr marL="1950598" indent="0">
              <a:buNone/>
              <a:defRPr sz="1000"/>
            </a:lvl5pPr>
            <a:lvl6pPr marL="2438248" indent="0">
              <a:buNone/>
              <a:defRPr sz="1000"/>
            </a:lvl6pPr>
            <a:lvl7pPr marL="2925897" indent="0">
              <a:buNone/>
              <a:defRPr sz="1000"/>
            </a:lvl7pPr>
            <a:lvl8pPr marL="3413547" indent="0">
              <a:buNone/>
              <a:defRPr sz="1000"/>
            </a:lvl8pPr>
            <a:lvl9pPr marL="3901196" indent="0">
              <a:buNone/>
              <a:defRPr sz="1000"/>
            </a:lvl9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2763520" y="0"/>
            <a:ext cx="6990080" cy="650240"/>
          </a:xfrm>
        </p:spPr>
        <p:txBody>
          <a:bodyPr anchor="ctr"/>
          <a:lstStyle>
            <a:lvl1pPr>
              <a:defRPr b="1" baseline="0">
                <a:effectLst>
                  <a:outerShdw dist="38100" dir="2700000">
                    <a:srgbClr val="000000">
                      <a:alpha val="34000"/>
                    </a:srgbClr>
                  </a:outerShdw>
                </a:effectLst>
                <a:latin typeface="Arial Bold"/>
                <a:cs typeface="Arial Bold"/>
              </a:defRPr>
            </a:lvl1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www.ontimize.com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88D5-65DF-4685-B224-561A7AD157C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87363" y="1381125"/>
            <a:ext cx="8778875" cy="4827588"/>
          </a:xfrm>
          <a:custGeom>
            <a:avLst/>
            <a:gdLst>
              <a:gd name="T0" fmla="*/ 0 w 8229600"/>
              <a:gd name="T1" fmla="*/ 0 h 4525963"/>
              <a:gd name="T2" fmla="*/ 28085899 w 8229600"/>
              <a:gd name="T3" fmla="*/ 0 h 4525963"/>
              <a:gd name="T4" fmla="*/ 28085899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vert="horz" wrap="square" lIns="97530" tIns="48765" rIns="97530" bIns="48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32163" y="6989763"/>
            <a:ext cx="3089275" cy="325437"/>
          </a:xfrm>
          <a:prstGeom prst="rect">
            <a:avLst/>
          </a:prstGeom>
        </p:spPr>
        <p:txBody>
          <a:bodyPr vert="horz" wrap="square" lIns="97530" tIns="48765" rIns="97530" bIns="48765" numCol="1" anchor="ctr" anchorCtr="0" compatLnSpc="1">
            <a:prstTxWarp prst="textNoShape">
              <a:avLst/>
            </a:prstTxWarp>
          </a:bodyPr>
          <a:lstStyle>
            <a:lvl1pPr algn="ctr" defTabSz="487650">
              <a:defRPr sz="1000">
                <a:solidFill>
                  <a:srgbClr val="A6A6A6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www.ontimize.com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289925" y="6989763"/>
            <a:ext cx="1463675" cy="325437"/>
          </a:xfrm>
          <a:prstGeom prst="rect">
            <a:avLst/>
          </a:prstGeom>
        </p:spPr>
        <p:txBody>
          <a:bodyPr vert="horz" wrap="square" lIns="97530" tIns="48765" rIns="97530" bIns="48765" numCol="1" anchor="ctr" anchorCtr="0" compatLnSpc="1">
            <a:prstTxWarp prst="textNoShape">
              <a:avLst/>
            </a:prstTxWarp>
          </a:bodyPr>
          <a:lstStyle>
            <a:lvl1pPr algn="ctr" defTabSz="487650">
              <a:defRPr sz="10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7D783CE4-C2D5-4C4E-8033-F02D9381E7AF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>
    <p:wipe/>
  </p:transition>
  <p:hf hdr="0" dt="0"/>
  <p:txStyles>
    <p:titleStyle>
      <a:lvl1pPr algn="l" defTabSz="487363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effectLst>
            <a:outerShdw dist="38100" dir="2700000">
              <a:srgbClr val="000000">
                <a:alpha val="43000"/>
              </a:srgbClr>
            </a:outerShdw>
          </a:effectLst>
          <a:latin typeface="Arial Bold"/>
          <a:ea typeface="ＭＳ Ｐゴシック" pitchFamily="-65" charset="-128"/>
          <a:cs typeface="Arial Bold"/>
        </a:defRPr>
      </a:lvl1pPr>
      <a:lvl2pPr algn="l" defTabSz="487363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Bold" pitchFamily="-65" charset="0"/>
          <a:ea typeface="ＭＳ Ｐゴシック" pitchFamily="-65" charset="-128"/>
          <a:cs typeface="Arial Bold" pitchFamily="-65" charset="0"/>
        </a:defRPr>
      </a:lvl2pPr>
      <a:lvl3pPr algn="l" defTabSz="487363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Bold" pitchFamily="-65" charset="0"/>
          <a:ea typeface="ＭＳ Ｐゴシック" pitchFamily="-65" charset="-128"/>
          <a:cs typeface="Arial Bold" pitchFamily="-65" charset="0"/>
        </a:defRPr>
      </a:lvl3pPr>
      <a:lvl4pPr algn="l" defTabSz="487363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Bold" pitchFamily="-65" charset="0"/>
          <a:ea typeface="ＭＳ Ｐゴシック" pitchFamily="-65" charset="-128"/>
          <a:cs typeface="Arial Bold" pitchFamily="-65" charset="0"/>
        </a:defRPr>
      </a:lvl4pPr>
      <a:lvl5pPr algn="l" defTabSz="487363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Bold" pitchFamily="-65" charset="0"/>
          <a:ea typeface="ＭＳ Ｐゴシック" pitchFamily="-65" charset="-128"/>
          <a:cs typeface="Arial Bold" pitchFamily="-65" charset="0"/>
        </a:defRPr>
      </a:lvl5pPr>
      <a:lvl6pPr marL="487650" algn="l" defTabSz="487650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Bold" pitchFamily="-65" charset="0"/>
          <a:ea typeface="ＭＳ Ｐゴシック" pitchFamily="-65" charset="-128"/>
        </a:defRPr>
      </a:lvl6pPr>
      <a:lvl7pPr marL="975299" algn="l" defTabSz="487650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Bold" pitchFamily="-65" charset="0"/>
          <a:ea typeface="ＭＳ Ｐゴシック" pitchFamily="-65" charset="-128"/>
        </a:defRPr>
      </a:lvl7pPr>
      <a:lvl8pPr marL="1462949" algn="l" defTabSz="487650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Bold" pitchFamily="-65" charset="0"/>
          <a:ea typeface="ＭＳ Ｐゴシック" pitchFamily="-65" charset="-128"/>
        </a:defRPr>
      </a:lvl8pPr>
      <a:lvl9pPr marL="1950598" algn="l" defTabSz="487650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365125" indent="-365125" algn="l" defTabSz="487363" rtl="0" eaLnBrk="0" fontAlgn="base" hangingPunct="0">
        <a:spcBef>
          <a:spcPct val="0"/>
        </a:spcBef>
        <a:spcAft>
          <a:spcPct val="0"/>
        </a:spcAft>
        <a:buClr>
          <a:srgbClr val="FFCC33"/>
        </a:buClr>
        <a:buSzPct val="110000"/>
        <a:buChar char="•"/>
        <a:defRPr sz="2100" b="1" kern="1200">
          <a:solidFill>
            <a:schemeClr val="bg1"/>
          </a:solidFill>
          <a:latin typeface="Arial (Cuerpo)"/>
          <a:ea typeface="ＭＳ Ｐゴシック" pitchFamily="-65" charset="-128"/>
          <a:cs typeface="Arial (Cuerpo)"/>
        </a:defRPr>
      </a:lvl1pPr>
      <a:lvl2pPr marL="792163" indent="-303213" algn="l" defTabSz="487363" rtl="0" eaLnBrk="0" fontAlgn="base" hangingPunct="0">
        <a:spcBef>
          <a:spcPct val="20000"/>
        </a:spcBef>
        <a:spcAft>
          <a:spcPct val="0"/>
        </a:spcAft>
        <a:buClr>
          <a:srgbClr val="FFCC33"/>
        </a:buClr>
        <a:buSzPct val="120000"/>
        <a:buFont typeface="Lucida Grande"/>
        <a:buChar char="»"/>
        <a:defRPr sz="2100" b="1" kern="1200">
          <a:solidFill>
            <a:srgbClr val="FFCC33"/>
          </a:solidFill>
          <a:latin typeface="Arial Bold"/>
          <a:ea typeface="Arial Bold" pitchFamily="-65" charset="0"/>
          <a:cs typeface="Arial Bold"/>
        </a:defRPr>
      </a:lvl2pPr>
      <a:lvl3pPr marL="1217613" indent="-242888" algn="l" defTabSz="487363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90000"/>
        <a:buFont typeface="Arial" pitchFamily="34" charset="0"/>
        <a:buChar char="•"/>
        <a:defRPr sz="2600" kern="1200">
          <a:solidFill>
            <a:srgbClr val="FFFFFF"/>
          </a:solidFill>
          <a:latin typeface="Arial"/>
          <a:ea typeface="Arial" pitchFamily="-65" charset="0"/>
          <a:cs typeface="Arial"/>
        </a:defRPr>
      </a:lvl3pPr>
      <a:lvl4pPr marL="1706563" indent="-242888" algn="l" defTabSz="487363" rtl="0" eaLnBrk="0" fontAlgn="base" hangingPunct="0">
        <a:spcBef>
          <a:spcPct val="20000"/>
        </a:spcBef>
        <a:spcAft>
          <a:spcPct val="0"/>
        </a:spcAft>
        <a:buSzPct val="70000"/>
        <a:buFont typeface="Arial" pitchFamily="34" charset="0"/>
        <a:buChar char="•"/>
        <a:defRPr sz="1700" kern="1200">
          <a:solidFill>
            <a:srgbClr val="F2F2F2"/>
          </a:solidFill>
          <a:latin typeface="+mn-lt"/>
          <a:ea typeface="ＭＳ Ｐゴシック" pitchFamily="-65" charset="-128"/>
          <a:cs typeface="ＭＳ Ｐゴシック" pitchFamily="-65" charset="-128"/>
        </a:defRPr>
      </a:lvl4pPr>
      <a:lvl5pPr marL="2193925" indent="-242888" algn="l" defTabSz="487363" rtl="0" eaLnBrk="0" fontAlgn="base" hangingPunct="0">
        <a:spcBef>
          <a:spcPct val="20000"/>
        </a:spcBef>
        <a:spcAft>
          <a:spcPct val="0"/>
        </a:spcAft>
        <a:buSzPct val="60000"/>
        <a:buFont typeface="Arial" pitchFamily="34" charset="0"/>
        <a:buChar char="•"/>
        <a:defRPr sz="1500" kern="1200">
          <a:solidFill>
            <a:srgbClr val="F2F2F2"/>
          </a:solidFill>
          <a:latin typeface="+mn-lt"/>
          <a:ea typeface="ＭＳ Ｐゴシック" pitchFamily="-65" charset="-128"/>
          <a:cs typeface="Arial" pitchFamily="34" charset="0"/>
        </a:defRPr>
      </a:lvl5pPr>
      <a:lvl6pPr marL="2682072" indent="-243825" algn="l" defTabSz="48765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9722" indent="-243825" algn="l" defTabSz="48765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371" indent="-243825" algn="l" defTabSz="48765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021" indent="-243825" algn="l" defTabSz="48765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876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50" algn="l" defTabSz="4876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9" algn="l" defTabSz="4876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49" algn="l" defTabSz="4876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98" algn="l" defTabSz="4876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248" algn="l" defTabSz="4876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97" algn="l" defTabSz="4876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47" algn="l" defTabSz="4876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96" algn="l" defTabSz="4876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5123" name="Marcador de número de diapositiva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4A71704F-44EA-41F4-B2F5-14B979D346AB}" type="slidenum">
              <a:rPr lang="es-ES_tradnl" smtClean="0"/>
              <a:pPr defTabSz="487363"/>
              <a:t>1</a:t>
            </a:fld>
            <a:endParaRPr lang="es-ES_tradnl" smtClean="0"/>
          </a:p>
        </p:txBody>
      </p:sp>
      <p:pic>
        <p:nvPicPr>
          <p:cNvPr id="5124" name="6 Imagen" descr="img_Ontimize_comodin1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contenido"/>
          <p:cNvSpPr>
            <a:spLocks noGrp="1"/>
          </p:cNvSpPr>
          <p:nvPr>
            <p:ph idx="1"/>
          </p:nvPr>
        </p:nvSpPr>
        <p:spPr>
          <a:xfrm>
            <a:off x="487363" y="1381125"/>
            <a:ext cx="8778875" cy="3562350"/>
          </a:xfrm>
          <a:custGeom>
            <a:avLst/>
            <a:gdLst>
              <a:gd name="T0" fmla="*/ 0 w 8229600"/>
              <a:gd name="T1" fmla="*/ 0 h 4525963"/>
              <a:gd name="T2" fmla="*/ 28085899 w 8229600"/>
              <a:gd name="T3" fmla="*/ 0 h 4525963"/>
              <a:gd name="T4" fmla="*/ 28085899 w 8229600"/>
              <a:gd name="T5" fmla="*/ 401945 h 4525963"/>
              <a:gd name="T6" fmla="*/ 0 w 8229600"/>
              <a:gd name="T7" fmla="*/ 401945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Hand coding using general purpose languages is not productive and </a:t>
            </a:r>
            <a:r>
              <a:rPr lang="en-US" smtClean="0">
                <a:solidFill>
                  <a:srgbClr val="FFCC33"/>
                </a:solidFill>
                <a:ea typeface="ＭＳ Ｐゴシック" pitchFamily="34" charset="-128"/>
              </a:rPr>
              <a:t>error prone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IDEs are helpful but still require </a:t>
            </a:r>
            <a:r>
              <a:rPr lang="en-US" smtClean="0">
                <a:solidFill>
                  <a:srgbClr val="FFCC33"/>
                </a:solidFill>
                <a:ea typeface="ＭＳ Ｐゴシック" pitchFamily="34" charset="-128"/>
              </a:rPr>
              <a:t>a lot of coding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Frameworks provide a reusable design that </a:t>
            </a:r>
            <a:r>
              <a:rPr lang="en-US" smtClean="0">
                <a:solidFill>
                  <a:srgbClr val="FFCC33"/>
                </a:solidFill>
                <a:ea typeface="ＭＳ Ｐゴシック" pitchFamily="34" charset="-128"/>
              </a:rPr>
              <a:t>increases productivity </a:t>
            </a:r>
            <a:r>
              <a:rPr lang="en-US" smtClean="0">
                <a:ea typeface="ＭＳ Ｐゴシック" pitchFamily="34" charset="-128"/>
              </a:rPr>
              <a:t>for a specific domain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“Standard” </a:t>
            </a:r>
            <a:r>
              <a:rPr lang="en-US" smtClean="0">
                <a:solidFill>
                  <a:srgbClr val="FFCC33"/>
                </a:solidFill>
                <a:ea typeface="ＭＳ Ｐゴシック" pitchFamily="34" charset="-128"/>
              </a:rPr>
              <a:t>frameworks</a:t>
            </a:r>
            <a:r>
              <a:rPr lang="en-US" smtClean="0">
                <a:ea typeface="ＭＳ Ｐゴシック" pitchFamily="34" charset="-128"/>
              </a:rPr>
              <a:t> (JSF, EJB, Spring,…) and APIs address general issues. These can be combined and built upon to create a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Development productivity</a:t>
            </a:r>
            <a:endParaRPr lang="en-US" dirty="0"/>
          </a:p>
        </p:txBody>
      </p:sp>
      <p:sp>
        <p:nvSpPr>
          <p:cNvPr id="14340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1434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1E40FBA8-FD3E-40BD-9BC7-CA43E3CA26B2}" type="slidenum">
              <a:rPr lang="es-ES_tradnl" smtClean="0"/>
              <a:pPr defTabSz="487363"/>
              <a:t>10</a:t>
            </a:fld>
            <a:endParaRPr lang="es-ES_tradnl" smtClean="0"/>
          </a:p>
        </p:txBody>
      </p:sp>
      <p:sp>
        <p:nvSpPr>
          <p:cNvPr id="6" name="1 Marcador de contenido"/>
          <p:cNvSpPr txBox="1">
            <a:spLocks/>
          </p:cNvSpPr>
          <p:nvPr/>
        </p:nvSpPr>
        <p:spPr bwMode="auto">
          <a:xfrm>
            <a:off x="487363" y="5300663"/>
            <a:ext cx="8778875" cy="857250"/>
          </a:xfrm>
          <a:custGeom>
            <a:avLst/>
            <a:gdLst>
              <a:gd name="T0" fmla="*/ 0 w 8229600"/>
              <a:gd name="T1" fmla="*/ 0 h 4525963"/>
              <a:gd name="T2" fmla="*/ 12935047 w 8229600"/>
              <a:gd name="T3" fmla="*/ 0 h 4525963"/>
              <a:gd name="T4" fmla="*/ 12935047 w 8229600"/>
              <a:gd name="T5" fmla="*/ 7109774 h 4525963"/>
              <a:gd name="T6" fmla="*/ 0 w 8229600"/>
              <a:gd name="T7" fmla="*/ 7109774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/>
          <a:lstStyle/>
          <a:p>
            <a:pPr algn="ctr" eaLnBrk="0" hangingPunct="0">
              <a:spcBef>
                <a:spcPts val="1925"/>
              </a:spcBef>
              <a:buClr>
                <a:srgbClr val="FFCC33"/>
              </a:buClr>
              <a:buSzPct val="110000"/>
              <a:defRPr/>
            </a:pPr>
            <a:r>
              <a:rPr lang="en-US" sz="2800" b="1" dirty="0">
                <a:solidFill>
                  <a:srgbClr val="FF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Cuerpo)"/>
                <a:cs typeface="Arial (Cuerpo)"/>
              </a:rPr>
              <a:t>higher level “corporate” framework</a:t>
            </a:r>
          </a:p>
          <a:p>
            <a:pPr eaLnBrk="0" hangingPunct="0">
              <a:spcBef>
                <a:spcPts val="1925"/>
              </a:spcBef>
              <a:buClr>
                <a:srgbClr val="FFCC33"/>
              </a:buClr>
              <a:buSzPct val="110000"/>
              <a:defRPr/>
            </a:pPr>
            <a:endParaRPr lang="en-US" sz="2100" b="1" dirty="0">
              <a:solidFill>
                <a:schemeClr val="bg1"/>
              </a:solidFill>
              <a:latin typeface="Arial (Cuerpo)"/>
              <a:cs typeface="Arial (Cuerpo)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925"/>
              </a:spcBef>
              <a:defRPr/>
            </a:pPr>
            <a:r>
              <a:rPr lang="es-ES_tradnl" dirty="0" smtClean="0">
                <a:ea typeface="ＭＳ Ｐゴシック" pitchFamily="34" charset="-128"/>
              </a:rPr>
              <a:t> A </a:t>
            </a:r>
            <a:r>
              <a:rPr lang="es-ES_tradnl" dirty="0" err="1" smtClean="0">
                <a:ea typeface="ＭＳ Ｐゴシック" pitchFamily="34" charset="-128"/>
              </a:rPr>
              <a:t>declarative</a:t>
            </a:r>
            <a:r>
              <a:rPr lang="es-ES_tradnl" dirty="0" smtClean="0">
                <a:ea typeface="ＭＳ Ｐゴシック" pitchFamily="34" charset="-128"/>
              </a:rPr>
              <a:t> </a:t>
            </a:r>
            <a:r>
              <a:rPr lang="es-ES_tradnl" dirty="0" smtClean="0">
                <a:solidFill>
                  <a:srgbClr val="FFCC33"/>
                </a:solidFill>
                <a:ea typeface="ＭＳ Ｐゴシック" pitchFamily="34" charset="-128"/>
              </a:rPr>
              <a:t>framework</a:t>
            </a:r>
            <a:r>
              <a:rPr lang="es-ES_tradnl" i="1" dirty="0" smtClean="0">
                <a:ea typeface="ＭＳ Ｐゴシック" pitchFamily="34" charset="-128"/>
              </a:rPr>
              <a:t> </a:t>
            </a:r>
            <a:r>
              <a:rPr lang="es-ES_tradnl" dirty="0" err="1" smtClean="0">
                <a:ea typeface="ＭＳ Ｐゴシック" pitchFamily="34" charset="-128"/>
              </a:rPr>
              <a:t>for</a:t>
            </a:r>
            <a:r>
              <a:rPr lang="es-ES_tradnl" dirty="0" smtClean="0">
                <a:ea typeface="ＭＳ Ｐゴシック" pitchFamily="34" charset="-128"/>
              </a:rPr>
              <a:t> </a:t>
            </a:r>
            <a:r>
              <a:rPr lang="es-ES_tradnl" dirty="0" err="1" smtClean="0">
                <a:ea typeface="ＭＳ Ｐゴシック" pitchFamily="34" charset="-128"/>
              </a:rPr>
              <a:t>developing</a:t>
            </a:r>
            <a:r>
              <a:rPr lang="es-ES_tradnl" dirty="0" smtClean="0">
                <a:ea typeface="ＭＳ Ｐゴシック" pitchFamily="34" charset="-128"/>
              </a:rPr>
              <a:t> </a:t>
            </a:r>
            <a:r>
              <a:rPr lang="es-ES_tradnl" dirty="0" err="1" smtClean="0">
                <a:ea typeface="ＭＳ Ｐゴシック" pitchFamily="34" charset="-128"/>
              </a:rPr>
              <a:t>interactive</a:t>
            </a:r>
            <a:r>
              <a:rPr lang="es-ES_tradnl" dirty="0" smtClean="0">
                <a:ea typeface="ＭＳ Ｐゴシック" pitchFamily="34" charset="-128"/>
              </a:rPr>
              <a:t> </a:t>
            </a:r>
            <a:r>
              <a:rPr lang="es-ES_tradnl" dirty="0" err="1" smtClean="0">
                <a:ea typeface="ＭＳ Ｐゴシック" pitchFamily="34" charset="-128"/>
              </a:rPr>
              <a:t>enterprise</a:t>
            </a:r>
            <a:r>
              <a:rPr lang="es-ES_tradnl" dirty="0" smtClean="0">
                <a:ea typeface="ＭＳ Ｐゴシック" pitchFamily="34" charset="-128"/>
              </a:rPr>
              <a:t> </a:t>
            </a:r>
            <a:r>
              <a:rPr lang="es-ES_tradnl" dirty="0" err="1" smtClean="0">
                <a:ea typeface="ＭＳ Ｐゴシック" pitchFamily="34" charset="-128"/>
              </a:rPr>
              <a:t>applications</a:t>
            </a:r>
            <a:endParaRPr lang="es-ES_tradnl" dirty="0" smtClean="0">
              <a:ea typeface="ＭＳ Ｐゴシック" pitchFamily="34" charset="-128"/>
            </a:endParaRPr>
          </a:p>
          <a:p>
            <a:pPr eaLnBrk="1" hangingPunct="1">
              <a:spcBef>
                <a:spcPts val="1925"/>
              </a:spcBef>
              <a:defRPr/>
            </a:pPr>
            <a:r>
              <a:rPr lang="es-ES_tradnl" dirty="0" smtClean="0">
                <a:solidFill>
                  <a:srgbClr val="FFCC33"/>
                </a:solidFill>
                <a:ea typeface="ＭＳ Ｐゴシック" pitchFamily="34" charset="-128"/>
              </a:rPr>
              <a:t> </a:t>
            </a:r>
            <a:r>
              <a:rPr lang="es-ES_tradnl" dirty="0" err="1" smtClean="0">
                <a:solidFill>
                  <a:srgbClr val="FFCC33"/>
                </a:solidFill>
                <a:ea typeface="ＭＳ Ｐゴシック" pitchFamily="34" charset="-128"/>
              </a:rPr>
              <a:t>Based</a:t>
            </a:r>
            <a:r>
              <a:rPr lang="es-ES_tradnl" dirty="0" smtClean="0">
                <a:solidFill>
                  <a:srgbClr val="FFCC33"/>
                </a:solidFill>
                <a:ea typeface="ＭＳ Ｐゴシック" pitchFamily="34" charset="-128"/>
              </a:rPr>
              <a:t> </a:t>
            </a:r>
            <a:r>
              <a:rPr lang="es-ES_tradnl" dirty="0" err="1" smtClean="0">
                <a:solidFill>
                  <a:srgbClr val="FFCC33"/>
                </a:solidFill>
                <a:ea typeface="ＭＳ Ｐゴシック" pitchFamily="34" charset="-128"/>
              </a:rPr>
              <a:t>on</a:t>
            </a:r>
            <a:r>
              <a:rPr lang="es-ES_tradnl" dirty="0" smtClean="0">
                <a:solidFill>
                  <a:srgbClr val="FFCC33"/>
                </a:solidFill>
                <a:ea typeface="ＭＳ Ｐゴシック" pitchFamily="34" charset="-128"/>
              </a:rPr>
              <a:t> </a:t>
            </a:r>
            <a:r>
              <a:rPr lang="es-ES_tradnl" dirty="0" err="1" smtClean="0">
                <a:solidFill>
                  <a:srgbClr val="FFCC33"/>
                </a:solidFill>
                <a:ea typeface="ＭＳ Ｐゴシック" pitchFamily="34" charset="-128"/>
              </a:rPr>
              <a:t>standards</a:t>
            </a:r>
            <a:r>
              <a:rPr lang="es-ES_tradnl" dirty="0" smtClean="0">
                <a:solidFill>
                  <a:srgbClr val="FFCC33"/>
                </a:solidFill>
                <a:ea typeface="ＭＳ Ｐゴシック" pitchFamily="34" charset="-128"/>
              </a:rPr>
              <a:t> </a:t>
            </a:r>
            <a:r>
              <a:rPr lang="es-ES_tradnl" dirty="0" smtClean="0">
                <a:ea typeface="ＭＳ Ｐゴシック" pitchFamily="34" charset="-128"/>
              </a:rPr>
              <a:t>(Java and XML)</a:t>
            </a:r>
          </a:p>
          <a:p>
            <a:pPr eaLnBrk="1" hangingPunct="1">
              <a:spcBef>
                <a:spcPts val="1925"/>
              </a:spcBef>
              <a:defRPr/>
            </a:pPr>
            <a:r>
              <a:rPr lang="es-ES_tradnl" dirty="0" smtClean="0">
                <a:ea typeface="ＭＳ Ｐゴシック" pitchFamily="34" charset="-128"/>
              </a:rPr>
              <a:t> </a:t>
            </a:r>
            <a:r>
              <a:rPr lang="es-ES_tradnl" dirty="0" err="1" smtClean="0">
                <a:solidFill>
                  <a:srgbClr val="FFCC33"/>
                </a:solidFill>
                <a:ea typeface="ＭＳ Ｐゴシック" pitchFamily="34" charset="-128"/>
              </a:rPr>
              <a:t>Multiplatform</a:t>
            </a:r>
            <a:r>
              <a:rPr lang="es-ES_tradnl" dirty="0" smtClean="0">
                <a:ea typeface="ＭＳ Ｐゴシック" pitchFamily="34" charset="-128"/>
              </a:rPr>
              <a:t> </a:t>
            </a:r>
            <a:r>
              <a:rPr lang="es-ES_tradnl" dirty="0" err="1" smtClean="0">
                <a:ea typeface="ＭＳ Ｐゴシック" pitchFamily="34" charset="-128"/>
              </a:rPr>
              <a:t>Interactive</a:t>
            </a:r>
            <a:r>
              <a:rPr lang="es-ES_tradnl" dirty="0" smtClean="0">
                <a:ea typeface="ＭＳ Ｐゴシック" pitchFamily="34" charset="-128"/>
              </a:rPr>
              <a:t> GUI</a:t>
            </a:r>
          </a:p>
          <a:p>
            <a:pPr marL="0" lvl="1" eaLnBrk="1" hangingPunct="1">
              <a:spcBef>
                <a:spcPct val="0"/>
              </a:spcBef>
              <a:defRPr/>
            </a:pPr>
            <a:endParaRPr lang="es-ES_tradnl" dirty="0" smtClean="0">
              <a:ea typeface="Arial Bold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s-ES_tradnl" dirty="0" smtClean="0">
              <a:ea typeface="Arial Bold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s-ES_tradnl" dirty="0" smtClean="0">
              <a:ea typeface="Arial Bold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s-ES_tradnl" dirty="0" smtClean="0">
              <a:ea typeface="Arial Bold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s-ES_tradnl" dirty="0" smtClean="0">
              <a:ea typeface="Arial Bold"/>
            </a:endParaRPr>
          </a:p>
          <a:p>
            <a:pPr algn="ctr" eaLnBrk="1" hangingPunct="1">
              <a:spcBef>
                <a:spcPts val="1925"/>
              </a:spcBef>
              <a:buFontTx/>
              <a:buNone/>
              <a:defRPr/>
            </a:pPr>
            <a:endParaRPr lang="es-ES_tradnl" dirty="0" smtClean="0">
              <a:ea typeface="ＭＳ Ｐゴシック" pitchFamily="34" charset="-128"/>
            </a:endParaRPr>
          </a:p>
          <a:p>
            <a:pPr algn="ctr" eaLnBrk="1" hangingPunct="1">
              <a:spcBef>
                <a:spcPts val="1925"/>
              </a:spcBef>
              <a:buFontTx/>
              <a:buNone/>
              <a:defRPr/>
            </a:pPr>
            <a:r>
              <a:rPr lang="es-ES_trad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Goal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:  </a:t>
            </a:r>
            <a:r>
              <a:rPr lang="es-ES_tradnl" dirty="0" err="1" smtClean="0">
                <a:solidFill>
                  <a:srgbClr val="FF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Simplify</a:t>
            </a:r>
            <a:r>
              <a:rPr lang="es-ES_tradnl" dirty="0" smtClean="0">
                <a:solidFill>
                  <a:srgbClr val="FF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es-ES_tradnl" dirty="0" err="1" smtClean="0">
                <a:solidFill>
                  <a:srgbClr val="FF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the</a:t>
            </a:r>
            <a:r>
              <a:rPr lang="es-ES_tradnl" dirty="0" smtClean="0">
                <a:solidFill>
                  <a:srgbClr val="FF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use of </a:t>
            </a:r>
            <a:r>
              <a:rPr lang="es-ES_tradnl" dirty="0" err="1" smtClean="0">
                <a:solidFill>
                  <a:srgbClr val="FF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technology</a:t>
            </a:r>
            <a:endParaRPr lang="es-ES_tradnl" dirty="0" smtClean="0">
              <a:solidFill>
                <a:srgbClr val="FF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 algn="ctr" eaLnBrk="1" hangingPunct="1">
              <a:spcBef>
                <a:spcPts val="1925"/>
              </a:spcBef>
              <a:buFontTx/>
              <a:buNone/>
              <a:defRPr/>
            </a:pPr>
            <a:r>
              <a:rPr lang="es-ES_trad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Result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: </a:t>
            </a:r>
            <a:r>
              <a:rPr lang="es-ES_tradnl" dirty="0" err="1" smtClean="0">
                <a:solidFill>
                  <a:srgbClr val="FF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Develop</a:t>
            </a:r>
            <a:r>
              <a:rPr lang="es-ES_tradnl" dirty="0" smtClean="0">
                <a:solidFill>
                  <a:srgbClr val="FF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es-ES_tradnl" dirty="0" err="1" smtClean="0">
                <a:solidFill>
                  <a:srgbClr val="FF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about</a:t>
            </a:r>
            <a:r>
              <a:rPr lang="es-ES_tradnl" dirty="0" smtClean="0">
                <a:solidFill>
                  <a:srgbClr val="FF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10 times </a:t>
            </a:r>
            <a:r>
              <a:rPr lang="es-ES_tradnl" dirty="0" err="1" smtClean="0">
                <a:solidFill>
                  <a:srgbClr val="FF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faster</a:t>
            </a:r>
            <a:endParaRPr lang="es-ES_tradnl" dirty="0" smtClean="0">
              <a:solidFill>
                <a:srgbClr val="FF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>
              <a:spcBef>
                <a:spcPts val="1925"/>
              </a:spcBef>
              <a:buFontTx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What is Ontimize?</a:t>
            </a:r>
            <a:endParaRPr lang="en-US" dirty="0"/>
          </a:p>
        </p:txBody>
      </p:sp>
      <p:sp>
        <p:nvSpPr>
          <p:cNvPr id="15364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15365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780A2EAF-C583-4571-A563-A8196E796351}" type="slidenum">
              <a:rPr lang="es-ES_tradnl" smtClean="0"/>
              <a:pPr defTabSz="487363"/>
              <a:t>11</a:t>
            </a:fld>
            <a:endParaRPr lang="es-ES_tradnl" smtClean="0"/>
          </a:p>
        </p:txBody>
      </p:sp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931863" y="3371850"/>
            <a:ext cx="2233612" cy="1790700"/>
            <a:chOff x="1214455" y="3371857"/>
            <a:chExt cx="2233585" cy="1790701"/>
          </a:xfrm>
        </p:grpSpPr>
        <p:pic>
          <p:nvPicPr>
            <p:cNvPr id="15374" name="Picture 6" descr="\\imatia100\CompartidoNoBackup\00_Diseño\Ontimize\Recursos\GRAFICAS\circles\090626_circ_richClient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88310" y="3371857"/>
              <a:ext cx="1285875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5" name="10 CuadroTexto"/>
            <p:cNvSpPr txBox="1">
              <a:spLocks noChangeArrowheads="1"/>
            </p:cNvSpPr>
            <p:nvPr/>
          </p:nvSpPr>
          <p:spPr bwMode="auto">
            <a:xfrm>
              <a:off x="1214455" y="4800608"/>
              <a:ext cx="223358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530" tIns="48765" rIns="97530" bIns="48765">
              <a:spAutoFit/>
            </a:bodyPr>
            <a:lstStyle/>
            <a:p>
              <a:pPr algn="ctr"/>
              <a:r>
                <a:rPr lang="es-ES" sz="1700">
                  <a:solidFill>
                    <a:schemeClr val="bg1"/>
                  </a:solidFill>
                  <a:latin typeface="Arial Bold"/>
                </a:rPr>
                <a:t>Desktop</a:t>
              </a:r>
            </a:p>
          </p:txBody>
        </p:sp>
      </p:grpSp>
      <p:grpSp>
        <p:nvGrpSpPr>
          <p:cNvPr id="4" name="15 Grupo"/>
          <p:cNvGrpSpPr>
            <a:grpSpLocks/>
          </p:cNvGrpSpPr>
          <p:nvPr/>
        </p:nvGrpSpPr>
        <p:grpSpPr bwMode="auto">
          <a:xfrm>
            <a:off x="3765550" y="3371850"/>
            <a:ext cx="2233613" cy="1790700"/>
            <a:chOff x="3765840" y="3371857"/>
            <a:chExt cx="2233585" cy="1790701"/>
          </a:xfrm>
        </p:grpSpPr>
        <p:pic>
          <p:nvPicPr>
            <p:cNvPr id="15372" name="Picture 8" descr="\\imatia100\CompartidoNoBackup\00_Diseño\Ontimize\Recursos\GRAFICAS\circles\090626_circ_mobileClien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39695" y="3371857"/>
              <a:ext cx="1285875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3" name="10 CuadroTexto"/>
            <p:cNvSpPr txBox="1">
              <a:spLocks noChangeArrowheads="1"/>
            </p:cNvSpPr>
            <p:nvPr/>
          </p:nvSpPr>
          <p:spPr bwMode="auto">
            <a:xfrm>
              <a:off x="3765840" y="4800608"/>
              <a:ext cx="223358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530" tIns="48765" rIns="97530" bIns="48765">
              <a:spAutoFit/>
            </a:bodyPr>
            <a:lstStyle/>
            <a:p>
              <a:pPr algn="ctr"/>
              <a:r>
                <a:rPr lang="es-ES" sz="1700">
                  <a:solidFill>
                    <a:schemeClr val="bg1"/>
                  </a:solidFill>
                  <a:latin typeface="Arial Bold"/>
                </a:rPr>
                <a:t>Mobile</a:t>
              </a:r>
            </a:p>
          </p:txBody>
        </p:sp>
      </p:grpSp>
      <p:sp>
        <p:nvSpPr>
          <p:cNvPr id="15368" name="10 CuadroTexto"/>
          <p:cNvSpPr txBox="1">
            <a:spLocks noChangeArrowheads="1"/>
          </p:cNvSpPr>
          <p:nvPr/>
        </p:nvSpPr>
        <p:spPr bwMode="auto">
          <a:xfrm>
            <a:off x="7519988" y="6627813"/>
            <a:ext cx="22336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algn="ctr"/>
            <a:r>
              <a:rPr lang="en-US" sz="1700">
                <a:solidFill>
                  <a:schemeClr val="bg1"/>
                </a:solidFill>
                <a:latin typeface="Arial Bold"/>
              </a:rPr>
              <a:t>* Under development</a:t>
            </a:r>
          </a:p>
        </p:txBody>
      </p:sp>
      <p:grpSp>
        <p:nvGrpSpPr>
          <p:cNvPr id="5" name="13 Grupo"/>
          <p:cNvGrpSpPr>
            <a:grpSpLocks/>
          </p:cNvGrpSpPr>
          <p:nvPr/>
        </p:nvGrpSpPr>
        <p:grpSpPr bwMode="auto">
          <a:xfrm>
            <a:off x="6600825" y="3371850"/>
            <a:ext cx="2233613" cy="1790700"/>
            <a:chOff x="6883421" y="3371857"/>
            <a:chExt cx="2233585" cy="1790701"/>
          </a:xfrm>
        </p:grpSpPr>
        <p:pic>
          <p:nvPicPr>
            <p:cNvPr id="15370" name="Picture 7" descr="\\imatia100\CompartidoNoBackup\00_Diseño\Ontimize\Recursos\GRAFICAS\circles\090626_circ_htmlClient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57276" y="3371857"/>
              <a:ext cx="1285875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10 CuadroTexto"/>
            <p:cNvSpPr txBox="1">
              <a:spLocks noChangeArrowheads="1"/>
            </p:cNvSpPr>
            <p:nvPr/>
          </p:nvSpPr>
          <p:spPr bwMode="auto">
            <a:xfrm>
              <a:off x="6883421" y="4800608"/>
              <a:ext cx="223358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7530" tIns="48765" rIns="97530" bIns="48765">
              <a:spAutoFit/>
            </a:bodyPr>
            <a:lstStyle/>
            <a:p>
              <a:pPr algn="ctr"/>
              <a:r>
                <a:rPr lang="es-ES" sz="1700">
                  <a:solidFill>
                    <a:schemeClr val="bg1"/>
                  </a:solidFill>
                  <a:latin typeface="Arial Bold"/>
                </a:rPr>
                <a:t>Browser*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contenido"/>
          <p:cNvSpPr>
            <a:spLocks noGrp="1"/>
          </p:cNvSpPr>
          <p:nvPr>
            <p:ph idx="1"/>
          </p:nvPr>
        </p:nvSpPr>
        <p:spPr>
          <a:xfrm>
            <a:off x="487363" y="1381125"/>
            <a:ext cx="8961437" cy="4827588"/>
          </a:xfrm>
        </p:spPr>
        <p:txBody>
          <a:bodyPr/>
          <a:lstStyle/>
          <a:p>
            <a:pPr>
              <a:spcBef>
                <a:spcPts val="1925"/>
              </a:spcBef>
              <a:defRPr/>
            </a:pPr>
            <a:r>
              <a:rPr lang="en-US" dirty="0" smtClean="0">
                <a:latin typeface="Arial (Cuerpo)" charset="0"/>
                <a:ea typeface="ＭＳ Ｐゴシック" pitchFamily="34" charset="-128"/>
                <a:cs typeface="Arial (Cuerpo)" charset="0"/>
              </a:rPr>
              <a:t> No need to develop your own </a:t>
            </a:r>
            <a:r>
              <a:rPr lang="en-US" dirty="0" smtClean="0">
                <a:solidFill>
                  <a:srgbClr val="FFCC33"/>
                </a:solidFill>
                <a:latin typeface="Arial (Cuerpo)" charset="0"/>
                <a:ea typeface="ＭＳ Ｐゴシック" pitchFamily="34" charset="-128"/>
                <a:cs typeface="Arial (Cuerpo)" charset="0"/>
              </a:rPr>
              <a:t>Framework </a:t>
            </a:r>
          </a:p>
          <a:p>
            <a:pPr>
              <a:spcBef>
                <a:spcPts val="1925"/>
              </a:spcBef>
              <a:defRPr/>
            </a:pPr>
            <a:r>
              <a:rPr lang="en-US" dirty="0" smtClean="0">
                <a:latin typeface="Arial (Cuerpo)" charset="0"/>
                <a:ea typeface="ＭＳ Ｐゴシック" pitchFamily="34" charset="-128"/>
                <a:cs typeface="Arial (Cuerpo)" charset="0"/>
              </a:rPr>
              <a:t> Increased development productivity</a:t>
            </a:r>
          </a:p>
          <a:p>
            <a:pPr>
              <a:spcBef>
                <a:spcPts val="1925"/>
              </a:spcBef>
              <a:defRPr/>
            </a:pPr>
            <a:r>
              <a:rPr lang="en-US" dirty="0" smtClean="0">
                <a:latin typeface="Arial (Cuerpo)" charset="0"/>
                <a:ea typeface="ＭＳ Ｐゴシック" pitchFamily="34" charset="-128"/>
                <a:cs typeface="Arial (Cuerpo)" charset="0"/>
              </a:rPr>
              <a:t> Corporate IT strategy is implicitly introduced</a:t>
            </a:r>
          </a:p>
          <a:p>
            <a:pPr>
              <a:spcBef>
                <a:spcPts val="1925"/>
              </a:spcBef>
              <a:defRPr/>
            </a:pPr>
            <a:r>
              <a:rPr lang="en-US" dirty="0" smtClean="0">
                <a:latin typeface="Arial (Cuerpo)" charset="0"/>
                <a:ea typeface="ＭＳ Ｐゴシック" pitchFamily="34" charset="-128"/>
                <a:cs typeface="Arial (Cuerpo)" charset="0"/>
              </a:rPr>
              <a:t> Improved software quality</a:t>
            </a:r>
          </a:p>
          <a:p>
            <a:pPr>
              <a:spcBef>
                <a:spcPts val="1925"/>
              </a:spcBef>
              <a:defRPr/>
            </a:pPr>
            <a:r>
              <a:rPr lang="en-US" dirty="0" smtClean="0">
                <a:latin typeface="Arial (Cuerpo)" charset="0"/>
                <a:ea typeface="ＭＳ Ｐゴシック" pitchFamily="34" charset="-128"/>
                <a:cs typeface="Arial (Cuerpo)" charset="0"/>
              </a:rPr>
              <a:t> Simplifies the use of complex technologies </a:t>
            </a:r>
          </a:p>
          <a:p>
            <a:pPr>
              <a:spcBef>
                <a:spcPts val="1925"/>
              </a:spcBef>
              <a:defRPr/>
            </a:pPr>
            <a:r>
              <a:rPr lang="en-US" dirty="0" smtClean="0">
                <a:latin typeface="Arial (Cuerpo)" charset="0"/>
                <a:ea typeface="ＭＳ Ｐゴシック" pitchFamily="34" charset="-128"/>
                <a:cs typeface="Arial (Cuerpo)" charset="0"/>
              </a:rPr>
              <a:t> Tested</a:t>
            </a:r>
          </a:p>
          <a:p>
            <a:pPr>
              <a:spcBef>
                <a:spcPts val="1925"/>
              </a:spcBef>
              <a:defRPr/>
            </a:pPr>
            <a:r>
              <a:rPr lang="en-US" dirty="0" smtClean="0">
                <a:latin typeface="Arial (Cuerpo)" charset="0"/>
                <a:ea typeface="ＭＳ Ｐゴシック" pitchFamily="34" charset="-128"/>
                <a:cs typeface="Arial (Cuerpo)" charset="0"/>
              </a:rPr>
              <a:t> Evolves (new features available on future and existing applications)</a:t>
            </a:r>
          </a:p>
          <a:p>
            <a:pPr>
              <a:spcBef>
                <a:spcPts val="1925"/>
              </a:spcBef>
              <a:defRPr/>
            </a:pPr>
            <a:endParaRPr lang="en-US" dirty="0" smtClean="0">
              <a:latin typeface="Arial (Cuerpo)" charset="0"/>
              <a:ea typeface="ＭＳ Ｐゴシック" pitchFamily="34" charset="-128"/>
              <a:cs typeface="Arial (Cuerpo)" charset="0"/>
            </a:endParaRPr>
          </a:p>
          <a:p>
            <a:pPr algn="ctr">
              <a:spcBef>
                <a:spcPts val="1925"/>
              </a:spcBef>
              <a:buFontTx/>
              <a:buNone/>
              <a:defRPr/>
            </a:pPr>
            <a:r>
              <a:rPr lang="en-US" sz="2800" dirty="0" smtClean="0">
                <a:solidFill>
                  <a:srgbClr val="FF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Cuerpo)" charset="0"/>
                <a:ea typeface="ＭＳ Ｐゴシック" pitchFamily="34" charset="-128"/>
                <a:cs typeface="Arial (Cuerpo)" charset="0"/>
              </a:rPr>
              <a:t>Optimize your resources</a:t>
            </a:r>
          </a:p>
          <a:p>
            <a:pPr>
              <a:spcBef>
                <a:spcPts val="1925"/>
              </a:spcBef>
              <a:buFontTx/>
              <a:buNone/>
              <a:defRPr/>
            </a:pPr>
            <a:endParaRPr lang="en-US" dirty="0" smtClean="0">
              <a:latin typeface="Arial (Cuerpo)" charset="0"/>
              <a:ea typeface="ＭＳ Ｐゴシック" pitchFamily="34" charset="-128"/>
              <a:cs typeface="Arial (Cuerpo)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Advantages for your company</a:t>
            </a:r>
            <a:endParaRPr lang="en-US" dirty="0"/>
          </a:p>
        </p:txBody>
      </p:sp>
      <p:sp>
        <p:nvSpPr>
          <p:cNvPr id="16388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16389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746C6667-4B8E-4DEF-8DB0-7B5DF69D770F}" type="slidenum">
              <a:rPr lang="es-ES_tradnl" smtClean="0"/>
              <a:pPr defTabSz="487363"/>
              <a:t>12</a:t>
            </a:fld>
            <a:endParaRPr lang="es-ES_tradnl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Rich user interface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Internet technology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Covers many needs of enterprise applications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Based on well-known, standard technologies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Designed for software engineers (i.e. Eclipse)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Application definitions are stored in reusable programming language independent XML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Open architecture and access to source code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Flexible and attractive exploitation model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Why Ontimize and not others?</a:t>
            </a:r>
            <a:endParaRPr lang="en-US" dirty="0"/>
          </a:p>
        </p:txBody>
      </p:sp>
      <p:sp>
        <p:nvSpPr>
          <p:cNvPr id="17412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17413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BA030EEC-6B4A-4DB9-8E90-9670E0852586}" type="slidenum">
              <a:rPr lang="es-ES_tradnl" smtClean="0"/>
              <a:pPr defTabSz="487363"/>
              <a:t>13</a:t>
            </a:fld>
            <a:endParaRPr lang="es-ES_tradnl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The role of Ontimize</a:t>
            </a:r>
            <a:endParaRPr lang="en-US" dirty="0"/>
          </a:p>
        </p:txBody>
      </p:sp>
      <p:sp>
        <p:nvSpPr>
          <p:cNvPr id="18435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18436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EA4DD491-50FD-4D96-B2A7-0AABE9F18D64}" type="slidenum">
              <a:rPr lang="es-ES_tradnl" smtClean="0"/>
              <a:pPr defTabSz="487363"/>
              <a:t>14</a:t>
            </a:fld>
            <a:endParaRPr lang="es-ES_tradnl" smtClean="0"/>
          </a:p>
        </p:txBody>
      </p:sp>
      <p:sp>
        <p:nvSpPr>
          <p:cNvPr id="18437" name="10 CuadroTexto"/>
          <p:cNvSpPr txBox="1">
            <a:spLocks noChangeArrowheads="1"/>
          </p:cNvSpPr>
          <p:nvPr/>
        </p:nvSpPr>
        <p:spPr bwMode="auto">
          <a:xfrm>
            <a:off x="5334000" y="1727200"/>
            <a:ext cx="3581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algn="ctr"/>
            <a:r>
              <a:rPr lang="es-ES" sz="1700">
                <a:solidFill>
                  <a:schemeClr val="bg1"/>
                </a:solidFill>
                <a:latin typeface="Arial Bold"/>
              </a:rPr>
              <a:t>Applications</a:t>
            </a:r>
          </a:p>
        </p:txBody>
      </p:sp>
      <p:sp>
        <p:nvSpPr>
          <p:cNvPr id="18438" name="11 CuadroTexto"/>
          <p:cNvSpPr txBox="1">
            <a:spLocks noChangeArrowheads="1"/>
          </p:cNvSpPr>
          <p:nvPr/>
        </p:nvSpPr>
        <p:spPr bwMode="auto">
          <a:xfrm>
            <a:off x="5334000" y="2509838"/>
            <a:ext cx="3581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algn="ctr"/>
            <a:r>
              <a:rPr lang="en-US" sz="1700">
                <a:solidFill>
                  <a:schemeClr val="bg1"/>
                </a:solidFill>
                <a:latin typeface="Arial Bold"/>
              </a:rPr>
              <a:t>Integrated and tested functional modules</a:t>
            </a:r>
          </a:p>
          <a:p>
            <a:pPr algn="ctr"/>
            <a:endParaRPr lang="es-ES" sz="1700">
              <a:solidFill>
                <a:schemeClr val="bg1"/>
              </a:solidFill>
              <a:latin typeface="Arial Bold"/>
            </a:endParaRPr>
          </a:p>
        </p:txBody>
      </p:sp>
      <p:sp>
        <p:nvSpPr>
          <p:cNvPr id="18439" name="12 CuadroTexto"/>
          <p:cNvSpPr txBox="1">
            <a:spLocks noChangeArrowheads="1"/>
          </p:cNvSpPr>
          <p:nvPr/>
        </p:nvSpPr>
        <p:spPr bwMode="auto">
          <a:xfrm>
            <a:off x="5334000" y="3352800"/>
            <a:ext cx="3581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algn="ctr"/>
            <a:r>
              <a:rPr lang="en-US" sz="1700">
                <a:solidFill>
                  <a:schemeClr val="bg1"/>
                </a:solidFill>
                <a:latin typeface="Arial Bold"/>
              </a:rPr>
              <a:t>Enterprise application development Framework</a:t>
            </a:r>
          </a:p>
          <a:p>
            <a:pPr algn="ctr"/>
            <a:endParaRPr lang="es-ES" sz="1700">
              <a:solidFill>
                <a:schemeClr val="bg1"/>
              </a:solidFill>
              <a:latin typeface="Arial Bold"/>
            </a:endParaRPr>
          </a:p>
        </p:txBody>
      </p:sp>
      <p:sp>
        <p:nvSpPr>
          <p:cNvPr id="18440" name="13 CuadroTexto"/>
          <p:cNvSpPr txBox="1">
            <a:spLocks noChangeArrowheads="1"/>
          </p:cNvSpPr>
          <p:nvPr/>
        </p:nvSpPr>
        <p:spPr bwMode="auto">
          <a:xfrm>
            <a:off x="5334000" y="4186238"/>
            <a:ext cx="3581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algn="ctr"/>
            <a:r>
              <a:rPr lang="en-US" sz="1700">
                <a:solidFill>
                  <a:schemeClr val="bg1"/>
                </a:solidFill>
                <a:latin typeface="Arial Bold"/>
              </a:rPr>
              <a:t>JFreeReport, JFreeChart, iText, JEP…</a:t>
            </a:r>
          </a:p>
          <a:p>
            <a:pPr algn="ctr"/>
            <a:endParaRPr lang="es-ES" sz="1700">
              <a:solidFill>
                <a:schemeClr val="bg1"/>
              </a:solidFill>
              <a:latin typeface="Arial Bold"/>
            </a:endParaRPr>
          </a:p>
        </p:txBody>
      </p:sp>
      <p:sp>
        <p:nvSpPr>
          <p:cNvPr id="18441" name="14 CuadroTexto"/>
          <p:cNvSpPr txBox="1">
            <a:spLocks noChangeArrowheads="1"/>
          </p:cNvSpPr>
          <p:nvPr/>
        </p:nvSpPr>
        <p:spPr bwMode="auto">
          <a:xfrm>
            <a:off x="5334000" y="4948238"/>
            <a:ext cx="3581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algn="ctr"/>
            <a:r>
              <a:rPr lang="en-US" sz="1700">
                <a:solidFill>
                  <a:schemeClr val="bg1"/>
                </a:solidFill>
                <a:latin typeface="Arial Bold"/>
              </a:rPr>
              <a:t>Weblogic, Websphere, iAS, JBoss, Glassfish</a:t>
            </a:r>
          </a:p>
          <a:p>
            <a:pPr algn="ctr"/>
            <a:endParaRPr lang="es-ES" sz="1700">
              <a:solidFill>
                <a:schemeClr val="bg1"/>
              </a:solidFill>
              <a:latin typeface="Arial Bold"/>
            </a:endParaRPr>
          </a:p>
        </p:txBody>
      </p:sp>
      <p:sp>
        <p:nvSpPr>
          <p:cNvPr id="18442" name="15 CuadroTexto"/>
          <p:cNvSpPr txBox="1">
            <a:spLocks noChangeArrowheads="1"/>
          </p:cNvSpPr>
          <p:nvPr/>
        </p:nvSpPr>
        <p:spPr bwMode="auto">
          <a:xfrm>
            <a:off x="5334000" y="5715000"/>
            <a:ext cx="3581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algn="ctr"/>
            <a:r>
              <a:rPr lang="en-US" sz="1700">
                <a:solidFill>
                  <a:schemeClr val="bg1"/>
                </a:solidFill>
                <a:latin typeface="Arial Bold"/>
              </a:rPr>
              <a:t>Oracle, SQL Server, PostgreSQL, MySQL</a:t>
            </a:r>
          </a:p>
          <a:p>
            <a:pPr algn="ctr"/>
            <a:endParaRPr lang="es-ES" sz="1700">
              <a:solidFill>
                <a:schemeClr val="bg1"/>
              </a:solidFill>
              <a:latin typeface="Arial Bold"/>
            </a:endParaRPr>
          </a:p>
        </p:txBody>
      </p:sp>
      <p:pic>
        <p:nvPicPr>
          <p:cNvPr id="18443" name="Picture 12" descr="\\IMATIA100\CompartidoNoBackup\00_Diseño\Ontimize\Recursos\GRAFICAS\090617_stack_OntimizeRo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1085850"/>
            <a:ext cx="484663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19459" name="Marcador de número de diapositiva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C43E8220-2FE6-4E52-B434-3D957319FDD5}" type="slidenum">
              <a:rPr lang="es-ES_tradnl" smtClean="0"/>
              <a:pPr defTabSz="487363"/>
              <a:t>15</a:t>
            </a:fld>
            <a:endParaRPr lang="es-ES_tradnl" smtClean="0"/>
          </a:p>
        </p:txBody>
      </p:sp>
      <p:pic>
        <p:nvPicPr>
          <p:cNvPr id="19460" name="6 Imagen" descr="img_OntimizeDescription1024.jpg"/>
          <p:cNvPicPr>
            <a:picLocks noChangeAspect="1"/>
          </p:cNvPicPr>
          <p:nvPr/>
        </p:nvPicPr>
        <p:blipFill>
          <a:blip r:embed="rId2"/>
          <a:srcRect t="8897"/>
          <a:stretch>
            <a:fillRect/>
          </a:stretch>
        </p:blipFill>
        <p:spPr bwMode="auto">
          <a:xfrm>
            <a:off x="0" y="650875"/>
            <a:ext cx="97536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2763838" y="0"/>
            <a:ext cx="6989762" cy="650875"/>
          </a:xfrm>
          <a:custGeom>
            <a:avLst/>
            <a:gdLst>
              <a:gd name="T0" fmla="*/ 0 w 8229600"/>
              <a:gd name="T1" fmla="*/ 0 h 4525963"/>
              <a:gd name="T2" fmla="*/ 8229600 w 8229600"/>
              <a:gd name="T3" fmla="*/ 0 h 4525963"/>
              <a:gd name="T4" fmla="*/ 8229600 w 8229600"/>
              <a:gd name="T5" fmla="*/ 4525963 h 4525963"/>
              <a:gd name="T6" fmla="*/ 0 w 8229600"/>
              <a:gd name="T7" fmla="*/ 4525963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 anchor="ctr"/>
          <a:lstStyle/>
          <a:p>
            <a:pPr marL="365737" indent="-365737" defTabSz="487650" eaLnBrk="0" hangingPunct="0">
              <a:buClr>
                <a:srgbClr val="FFCC33"/>
              </a:buClr>
              <a:buSzPct val="110000"/>
              <a:defRPr/>
            </a:pPr>
            <a:r>
              <a:rPr lang="en-US" sz="2100" b="1" dirty="0">
                <a:solidFill>
                  <a:schemeClr val="bg1"/>
                </a:solidFill>
                <a:effectLst>
                  <a:outerShdw dist="38100" dir="2700000">
                    <a:srgbClr val="000000">
                      <a:alpha val="34000"/>
                    </a:srgbClr>
                  </a:outerShdw>
                </a:effectLst>
                <a:latin typeface="Arial Bold"/>
                <a:ea typeface="ＭＳ Ｐゴシック" pitchFamily="-65" charset="-128"/>
                <a:cs typeface="Arial Bold"/>
              </a:rPr>
              <a:t>Functional Description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contenido"/>
          <p:cNvSpPr>
            <a:spLocks noGrp="1"/>
          </p:cNvSpPr>
          <p:nvPr>
            <p:ph idx="1"/>
          </p:nvPr>
        </p:nvSpPr>
        <p:spPr>
          <a:xfrm>
            <a:off x="2560638" y="2228850"/>
            <a:ext cx="4632325" cy="3336925"/>
          </a:xfrm>
          <a:custGeom>
            <a:avLst/>
            <a:gdLst>
              <a:gd name="T0" fmla="*/ 0 w 8229600"/>
              <a:gd name="T1" fmla="*/ 0 h 4525963"/>
              <a:gd name="T2" fmla="*/ 69618 w 8229600"/>
              <a:gd name="T3" fmla="*/ 0 h 4525963"/>
              <a:gd name="T4" fmla="*/ 69618 w 8229600"/>
              <a:gd name="T5" fmla="*/ 3396949 h 4525963"/>
              <a:gd name="T6" fmla="*/ 0 w 8229600"/>
              <a:gd name="T7" fmla="*/ 3396949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algn="ctr">
              <a:spcBef>
                <a:spcPts val="1925"/>
              </a:spcBef>
              <a:buFontTx/>
              <a:buNone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Functional Description</a:t>
            </a:r>
          </a:p>
          <a:p>
            <a:pPr lvl="1">
              <a:spcBef>
                <a:spcPts val="638"/>
              </a:spcBef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Cuerpo)"/>
                <a:ea typeface="ＭＳ Ｐゴシック" pitchFamily="34" charset="-128"/>
                <a:cs typeface="Arial (Cuerpo)"/>
              </a:rPr>
              <a:t>Ontimize</a:t>
            </a:r>
          </a:p>
          <a:p>
            <a:pPr lvl="1">
              <a:spcBef>
                <a:spcPts val="638"/>
              </a:spcBef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Cuerpo)"/>
                <a:ea typeface="ＭＳ Ｐゴシック" pitchFamily="34" charset="-128"/>
                <a:cs typeface="Arial (Cuerpo)"/>
              </a:rPr>
              <a:t>Ontimize More</a:t>
            </a:r>
          </a:p>
          <a:p>
            <a:pPr lvl="1">
              <a:spcBef>
                <a:spcPts val="638"/>
              </a:spcBef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Cuerpo)"/>
                <a:ea typeface="ＭＳ Ｐゴシック" pitchFamily="34" charset="-128"/>
                <a:cs typeface="Arial (Cuerpo)"/>
              </a:rPr>
              <a:t>Ontimize ME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endParaRPr lang="en-US" dirty="0"/>
          </a:p>
        </p:txBody>
      </p:sp>
      <p:sp>
        <p:nvSpPr>
          <p:cNvPr id="20484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20485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3F44005C-BACB-4973-BE07-D4952578AE14}" type="slidenum">
              <a:rPr lang="es-ES_tradnl" smtClean="0"/>
              <a:pPr defTabSz="487363"/>
              <a:t>16</a:t>
            </a:fld>
            <a:endParaRPr lang="es-ES_tradnl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4 Imagen" descr="img_Ontimize1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21508" name="Marcador de número de diapositiva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68606AC8-AFF4-4E99-B3FE-F5A9E75C8FC4}" type="slidenum">
              <a:rPr lang="es-ES_tradnl" smtClean="0"/>
              <a:pPr defTabSz="487363"/>
              <a:t>17</a:t>
            </a:fld>
            <a:endParaRPr lang="es-ES_tradnl" smtClean="0"/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2757488" y="0"/>
            <a:ext cx="6989762" cy="650875"/>
          </a:xfrm>
          <a:custGeom>
            <a:avLst/>
            <a:gdLst>
              <a:gd name="T0" fmla="*/ 0 w 8229600"/>
              <a:gd name="T1" fmla="*/ 0 h 4525963"/>
              <a:gd name="T2" fmla="*/ 8778240 w 8229600"/>
              <a:gd name="T3" fmla="*/ 0 h 4525963"/>
              <a:gd name="T4" fmla="*/ 8778240 w 8229600"/>
              <a:gd name="T5" fmla="*/ 4827694 h 4525963"/>
              <a:gd name="T6" fmla="*/ 0 w 8229600"/>
              <a:gd name="T7" fmla="*/ 4827694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 anchor="ctr"/>
          <a:lstStyle/>
          <a:p>
            <a:pPr marL="365737" indent="-365737" defTabSz="487650" eaLnBrk="0" hangingPunct="0">
              <a:buClr>
                <a:srgbClr val="FFCC33"/>
              </a:buClr>
              <a:buSzPct val="110000"/>
              <a:defRPr/>
            </a:pPr>
            <a:r>
              <a:rPr lang="en-US" sz="2100" b="1" dirty="0">
                <a:solidFill>
                  <a:schemeClr val="bg1"/>
                </a:solidFill>
                <a:effectLst>
                  <a:outerShdw dist="38100" dir="2700000">
                    <a:srgbClr val="000000">
                      <a:alpha val="34000"/>
                    </a:srgbClr>
                  </a:outerShdw>
                </a:effectLst>
                <a:latin typeface="Arial Bold"/>
                <a:ea typeface="ＭＳ Ｐゴシック" pitchFamily="-65" charset="-128"/>
                <a:cs typeface="Arial Bold"/>
              </a:rPr>
              <a:t>Ontimize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contenido"/>
          <p:cNvSpPr>
            <a:spLocks noGrp="1"/>
          </p:cNvSpPr>
          <p:nvPr>
            <p:ph idx="1"/>
          </p:nvPr>
        </p:nvSpPr>
        <p:spPr>
          <a:xfrm>
            <a:off x="487363" y="1381125"/>
            <a:ext cx="3603625" cy="4827588"/>
          </a:xfrm>
          <a:custGeom>
            <a:avLst/>
            <a:gdLst>
              <a:gd name="T0" fmla="*/ 0 w 8229600"/>
              <a:gd name="T1" fmla="*/ 0 h 4525963"/>
              <a:gd name="T2" fmla="*/ 108 w 8229600"/>
              <a:gd name="T3" fmla="*/ 0 h 4525963"/>
              <a:gd name="T4" fmla="*/ 108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General Structure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Window menu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Screen menu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Button bar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Forms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Trees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Status Bar</a:t>
            </a:r>
          </a:p>
          <a:p>
            <a:pPr>
              <a:spcBef>
                <a:spcPts val="638"/>
              </a:spcBef>
            </a:pPr>
            <a:r>
              <a:rPr lang="en-US" smtClean="0">
                <a:ea typeface="ＭＳ Ｐゴシック" pitchFamily="34" charset="-128"/>
              </a:rPr>
              <a:t> General features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Look &amp; Feel preferences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Language selection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User customization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Shortcuts configuration</a:t>
            </a:r>
          </a:p>
          <a:p>
            <a:pPr lvl="1">
              <a:spcBef>
                <a:spcPts val="638"/>
              </a:spcBef>
            </a:pPr>
            <a:endParaRPr lang="en-US" smtClean="0">
              <a:latin typeface="Arial (Cuerpo)"/>
              <a:ea typeface="ＭＳ Ｐゴシック" pitchFamily="34" charset="-128"/>
              <a:cs typeface="Arial (Cuerpo)"/>
            </a:endParaRPr>
          </a:p>
          <a:p>
            <a:pPr lvl="1">
              <a:spcBef>
                <a:spcPts val="638"/>
              </a:spcBef>
            </a:pPr>
            <a:endParaRPr lang="en-US" smtClean="0">
              <a:latin typeface="Arial (Cuerpo)"/>
              <a:ea typeface="ＭＳ Ｐゴシック" pitchFamily="34" charset="-128"/>
              <a:cs typeface="Arial (Cuerpo)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Application Structure</a:t>
            </a:r>
            <a:endParaRPr lang="en-US" dirty="0"/>
          </a:p>
        </p:txBody>
      </p:sp>
      <p:sp>
        <p:nvSpPr>
          <p:cNvPr id="22532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22533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F7F23696-4989-4021-B9E1-6D6B0DA28A2E}" type="slidenum">
              <a:rPr lang="es-ES_tradnl" smtClean="0"/>
              <a:pPr defTabSz="487363"/>
              <a:t>18</a:t>
            </a:fld>
            <a:endParaRPr lang="es-ES_tradnl" smtClean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0982" y="1943088"/>
            <a:ext cx="5345918" cy="4000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contenido"/>
          <p:cNvSpPr>
            <a:spLocks noGrp="1"/>
          </p:cNvSpPr>
          <p:nvPr>
            <p:ph idx="1"/>
          </p:nvPr>
        </p:nvSpPr>
        <p:spPr>
          <a:xfrm>
            <a:off x="487363" y="1381125"/>
            <a:ext cx="3746500" cy="4827588"/>
          </a:xfrm>
          <a:custGeom>
            <a:avLst/>
            <a:gdLst>
              <a:gd name="T0" fmla="*/ 0 w 8229600"/>
              <a:gd name="T1" fmla="*/ 0 h 4525963"/>
              <a:gd name="T2" fmla="*/ 34 w 8229600"/>
              <a:gd name="T3" fmla="*/ 0 h 4525963"/>
              <a:gd name="T4" fmla="*/ 34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Login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User / Password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Smartcard (i.e. Digital ID Card)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23556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23557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D6EBCC03-8AA6-441E-B5F9-5006988FFD46}" type="slidenum">
              <a:rPr lang="es-ES_tradnl" smtClean="0"/>
              <a:pPr defTabSz="487363"/>
              <a:t>19</a:t>
            </a:fld>
            <a:endParaRPr lang="es-ES_tradnl" smtClean="0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9058" y="1302142"/>
            <a:ext cx="4125394" cy="4712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contenido"/>
          <p:cNvSpPr>
            <a:spLocks noGrp="1"/>
          </p:cNvSpPr>
          <p:nvPr>
            <p:ph idx="1"/>
          </p:nvPr>
        </p:nvSpPr>
        <p:spPr>
          <a:xfrm>
            <a:off x="2763838" y="1381125"/>
            <a:ext cx="6502400" cy="4827588"/>
          </a:xfrm>
          <a:custGeom>
            <a:avLst/>
            <a:gdLst>
              <a:gd name="T0" fmla="*/ 0 w 8229600"/>
              <a:gd name="T1" fmla="*/ 0 h 4525963"/>
              <a:gd name="T2" fmla="*/ 51394 w 8229600"/>
              <a:gd name="T3" fmla="*/ 0 h 4525963"/>
              <a:gd name="T4" fmla="*/ 51394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  <a:buFontTx/>
              <a:buNone/>
            </a:pPr>
            <a:r>
              <a:rPr lang="en-US" sz="3000" smtClean="0">
                <a:ea typeface="ＭＳ Ｐゴシック" pitchFamily="34" charset="-128"/>
              </a:rPr>
              <a:t>Introduction</a:t>
            </a:r>
          </a:p>
          <a:p>
            <a:pPr>
              <a:spcBef>
                <a:spcPts val="1925"/>
              </a:spcBef>
              <a:buFontTx/>
              <a:buNone/>
            </a:pPr>
            <a:r>
              <a:rPr lang="en-US" sz="3000" smtClean="0">
                <a:ea typeface="ＭＳ Ｐゴシック" pitchFamily="34" charset="-128"/>
              </a:rPr>
              <a:t>Functional description</a:t>
            </a:r>
          </a:p>
          <a:p>
            <a:pPr lvl="1">
              <a:spcBef>
                <a:spcPts val="638"/>
              </a:spcBef>
              <a:buFont typeface="Arial" pitchFamily="34" charset="0"/>
              <a:buChar char="•"/>
            </a:pPr>
            <a:r>
              <a:rPr lang="en-US" sz="3000" smtClean="0">
                <a:ea typeface="Arial Bold"/>
              </a:rPr>
              <a:t>Ontimize</a:t>
            </a:r>
          </a:p>
          <a:p>
            <a:pPr lvl="1">
              <a:spcBef>
                <a:spcPts val="638"/>
              </a:spcBef>
              <a:buFont typeface="Arial" pitchFamily="34" charset="0"/>
              <a:buChar char="•"/>
            </a:pPr>
            <a:r>
              <a:rPr lang="en-US" sz="3000" smtClean="0">
                <a:ea typeface="Arial Bold"/>
              </a:rPr>
              <a:t>Ontimize More</a:t>
            </a:r>
          </a:p>
          <a:p>
            <a:pPr lvl="1">
              <a:spcBef>
                <a:spcPts val="638"/>
              </a:spcBef>
              <a:buFont typeface="Arial" pitchFamily="34" charset="0"/>
              <a:buChar char="•"/>
            </a:pPr>
            <a:r>
              <a:rPr lang="en-US" sz="3000" smtClean="0">
                <a:ea typeface="Arial Bold"/>
              </a:rPr>
              <a:t>Ontimize ME</a:t>
            </a:r>
          </a:p>
          <a:p>
            <a:pPr>
              <a:spcBef>
                <a:spcPts val="1925"/>
              </a:spcBef>
              <a:buFontTx/>
              <a:buNone/>
            </a:pPr>
            <a:r>
              <a:rPr lang="en-US" sz="3000" smtClean="0">
                <a:ea typeface="ＭＳ Ｐゴシック" pitchFamily="34" charset="-128"/>
              </a:rPr>
              <a:t>Technical description</a:t>
            </a:r>
          </a:p>
          <a:p>
            <a:pPr>
              <a:spcBef>
                <a:spcPts val="1925"/>
              </a:spcBef>
              <a:buFontTx/>
              <a:buNone/>
            </a:pPr>
            <a:r>
              <a:rPr lang="en-US" sz="3000" smtClean="0">
                <a:ea typeface="ＭＳ Ｐゴシック" pitchFamily="34" charset="-128"/>
              </a:rPr>
              <a:t>Ontimize Plugin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s-ES" dirty="0" err="1" smtClean="0"/>
              <a:t>Contents</a:t>
            </a:r>
            <a:endParaRPr lang="es-ES" dirty="0"/>
          </a:p>
        </p:txBody>
      </p:sp>
      <p:sp>
        <p:nvSpPr>
          <p:cNvPr id="6148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6149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20A9E042-E1A3-48BA-8350-21267663E523}" type="slidenum">
              <a:rPr lang="es-ES_tradnl" smtClean="0"/>
              <a:pPr defTabSz="487363"/>
              <a:t>2</a:t>
            </a:fld>
            <a:endParaRPr lang="es-ES_tradnl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contenido"/>
          <p:cNvSpPr>
            <a:spLocks noGrp="1"/>
          </p:cNvSpPr>
          <p:nvPr>
            <p:ph idx="1"/>
          </p:nvPr>
        </p:nvSpPr>
        <p:spPr>
          <a:xfrm>
            <a:off x="487363" y="1157288"/>
            <a:ext cx="9032875" cy="1347787"/>
          </a:xfrm>
          <a:custGeom>
            <a:avLst/>
            <a:gdLst>
              <a:gd name="T0" fmla="*/ 0 w 8229600"/>
              <a:gd name="T1" fmla="*/ 0 h 4525963"/>
              <a:gd name="T2" fmla="*/ 43082123 w 8229600"/>
              <a:gd name="T3" fmla="*/ 0 h 4525963"/>
              <a:gd name="T4" fmla="*/ 43082123 w 8229600"/>
              <a:gd name="T5" fmla="*/ 0 h 4525963"/>
              <a:gd name="T6" fmla="*/ 0 w 8229600"/>
              <a:gd name="T7" fmla="*/ 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Containers are elements used to structure the Form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Ontimize uses a Dynamic Layout Strategy, automatically adjusting the position and the size of all the elements 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You can add your own containers seamlessly</a:t>
            </a:r>
          </a:p>
          <a:p>
            <a:pPr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  <a:p>
            <a:pPr lvl="1">
              <a:spcBef>
                <a:spcPts val="638"/>
              </a:spcBef>
            </a:pPr>
            <a:endParaRPr lang="en-US" smtClean="0">
              <a:latin typeface="Arial (Cuerpo)"/>
              <a:ea typeface="ＭＳ Ｐゴシック" pitchFamily="34" charset="-128"/>
              <a:cs typeface="Arial (Cuerpo)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Forms: Containers</a:t>
            </a:r>
            <a:endParaRPr lang="en-US" dirty="0"/>
          </a:p>
        </p:txBody>
      </p:sp>
      <p:sp>
        <p:nvSpPr>
          <p:cNvPr id="24580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2458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5CDBAA50-95E1-4E60-92CE-48D34BFDCD1D}" type="slidenum">
              <a:rPr lang="es-ES_tradnl" smtClean="0"/>
              <a:pPr defTabSz="487363"/>
              <a:t>20</a:t>
            </a:fld>
            <a:endParaRPr lang="es-ES_tradnl" smtClean="0"/>
          </a:p>
        </p:txBody>
      </p:sp>
      <p:sp>
        <p:nvSpPr>
          <p:cNvPr id="24582" name="1 Marcador de contenido"/>
          <p:cNvSpPr>
            <a:spLocks/>
          </p:cNvSpPr>
          <p:nvPr/>
        </p:nvSpPr>
        <p:spPr bwMode="auto">
          <a:xfrm>
            <a:off x="487363" y="3148013"/>
            <a:ext cx="4389437" cy="3000375"/>
          </a:xfrm>
          <a:custGeom>
            <a:avLst/>
            <a:gdLst>
              <a:gd name="T0" fmla="*/ 0 w 8229600"/>
              <a:gd name="T1" fmla="*/ 0 h 4525963"/>
              <a:gd name="T2" fmla="*/ 857 w 8229600"/>
              <a:gd name="T3" fmla="*/ 0 h 4525963"/>
              <a:gd name="T4" fmla="*/ 857 w 8229600"/>
              <a:gd name="T5" fmla="*/ 16102 h 4525963"/>
              <a:gd name="T6" fmla="*/ 0 w 8229600"/>
              <a:gd name="T7" fmla="*/ 16102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/>
          <a:lstStyle/>
          <a:p>
            <a:pPr eaLnBrk="0" hangingPunct="0">
              <a:spcBef>
                <a:spcPts val="1925"/>
              </a:spcBef>
              <a:buClr>
                <a:srgbClr val="FFCC33"/>
              </a:buClr>
              <a:buSzPct val="110000"/>
              <a:buFontTx/>
              <a:buChar char="•"/>
            </a:pPr>
            <a:r>
              <a:rPr lang="en-US" sz="2100" b="1">
                <a:solidFill>
                  <a:schemeClr val="bg1"/>
                </a:solidFill>
                <a:latin typeface="Arial (Cuerpo)"/>
                <a:ea typeface="Arial (Cuerpo)"/>
                <a:cs typeface="Arial (Cuerpo)"/>
              </a:rPr>
              <a:t> Containers</a:t>
            </a: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r>
              <a:rPr lang="en-US" sz="2100" b="1">
                <a:solidFill>
                  <a:srgbClr val="FFCC33"/>
                </a:solidFill>
                <a:latin typeface="Arial (Cuerpo)"/>
                <a:ea typeface="Arial (Cuerpo)"/>
                <a:cs typeface="Arial (Cuerpo)"/>
              </a:rPr>
              <a:t>Row</a:t>
            </a: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r>
              <a:rPr lang="en-US" sz="2100" b="1">
                <a:solidFill>
                  <a:srgbClr val="FFCC33"/>
                </a:solidFill>
                <a:latin typeface="Arial (Cuerpo)"/>
                <a:ea typeface="Arial (Cuerpo)"/>
                <a:cs typeface="Arial (Cuerpo)"/>
              </a:rPr>
              <a:t>Column</a:t>
            </a: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r>
              <a:rPr lang="en-US" sz="2100" b="1">
                <a:solidFill>
                  <a:srgbClr val="FFCC33"/>
                </a:solidFill>
                <a:latin typeface="Arial (Cuerpo)"/>
                <a:ea typeface="Arial (Cuerpo)"/>
                <a:cs typeface="Arial (Cuerpo)"/>
              </a:rPr>
              <a:t>TabPanel</a:t>
            </a: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r>
              <a:rPr lang="en-US" sz="2100" b="1">
                <a:solidFill>
                  <a:srgbClr val="FFCC33"/>
                </a:solidFill>
                <a:latin typeface="Arial (Cuerpo)"/>
                <a:ea typeface="Arial (Cuerpo)"/>
                <a:cs typeface="Arial (Cuerpo)"/>
              </a:rPr>
              <a:t>SplitPanel</a:t>
            </a: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r>
              <a:rPr lang="en-US" sz="2100" b="1">
                <a:solidFill>
                  <a:srgbClr val="FFCC33"/>
                </a:solidFill>
                <a:latin typeface="Arial (Cuerpo)"/>
                <a:ea typeface="Arial (Cuerpo)"/>
                <a:cs typeface="Arial (Cuerpo)"/>
              </a:rPr>
              <a:t>CardPanel</a:t>
            </a: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r>
              <a:rPr lang="en-US" sz="2100" b="1">
                <a:solidFill>
                  <a:srgbClr val="FFCC33"/>
                </a:solidFill>
                <a:latin typeface="Arial (Cuerpo)"/>
                <a:ea typeface="Arial (Cuerpo)"/>
                <a:cs typeface="Arial (Cuerpo)"/>
              </a:rPr>
              <a:t>More than 10 different containers to create any imaginable layout…</a:t>
            </a: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endParaRPr lang="en-US" sz="2100" b="1">
              <a:solidFill>
                <a:srgbClr val="FFCC33"/>
              </a:solidFill>
              <a:latin typeface="Arial (Cuerpo)"/>
              <a:ea typeface="Arial (Cuerpo)"/>
              <a:cs typeface="Arial (Cuerpo)"/>
            </a:endParaRP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endParaRPr lang="en-US" sz="2100" b="1">
              <a:solidFill>
                <a:srgbClr val="FFCC33"/>
              </a:solidFill>
              <a:latin typeface="Arial (Cuerpo)"/>
              <a:ea typeface="Arial (Cuerpo)"/>
              <a:cs typeface="Arial (Cuerpo)"/>
            </a:endParaRPr>
          </a:p>
        </p:txBody>
      </p:sp>
      <p:pic>
        <p:nvPicPr>
          <p:cNvPr id="20487" name="Picture 7" descr="C:\Users\cibran.ledo\Pictures\containe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8238" y="3494092"/>
            <a:ext cx="4486712" cy="2520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contenido"/>
          <p:cNvSpPr>
            <a:spLocks noGrp="1"/>
          </p:cNvSpPr>
          <p:nvPr>
            <p:ph idx="1"/>
          </p:nvPr>
        </p:nvSpPr>
        <p:spPr>
          <a:xfrm>
            <a:off x="161925" y="1228725"/>
            <a:ext cx="8778875" cy="500063"/>
          </a:xfrm>
          <a:custGeom>
            <a:avLst/>
            <a:gdLst>
              <a:gd name="T0" fmla="*/ 0 w 8229600"/>
              <a:gd name="T1" fmla="*/ 0 h 4525963"/>
              <a:gd name="T2" fmla="*/ 28085899 w 8229600"/>
              <a:gd name="T3" fmla="*/ 0 h 4525963"/>
              <a:gd name="T4" fmla="*/ 28085899 w 8229600"/>
              <a:gd name="T5" fmla="*/ 0 h 4525963"/>
              <a:gd name="T6" fmla="*/ 0 w 8229600"/>
              <a:gd name="T7" fmla="*/ 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Fields are the elements that show information to the user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Forms: Fields</a:t>
            </a:r>
            <a:endParaRPr lang="en-US" dirty="0"/>
          </a:p>
        </p:txBody>
      </p:sp>
      <p:sp>
        <p:nvSpPr>
          <p:cNvPr id="25604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25605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94FC610E-5A70-4D96-8EDD-A20D53F49048}" type="slidenum">
              <a:rPr lang="es-ES_tradnl" smtClean="0"/>
              <a:pPr defTabSz="487363"/>
              <a:t>21</a:t>
            </a:fld>
            <a:endParaRPr lang="es-ES_tradnl" smtClean="0"/>
          </a:p>
        </p:txBody>
      </p:sp>
      <p:sp>
        <p:nvSpPr>
          <p:cNvPr id="25606" name="1 Marcador de contenido"/>
          <p:cNvSpPr>
            <a:spLocks/>
          </p:cNvSpPr>
          <p:nvPr/>
        </p:nvSpPr>
        <p:spPr bwMode="auto">
          <a:xfrm>
            <a:off x="90488" y="1228725"/>
            <a:ext cx="4389437" cy="4827588"/>
          </a:xfrm>
          <a:custGeom>
            <a:avLst/>
            <a:gdLst>
              <a:gd name="T0" fmla="*/ 0 w 8229600"/>
              <a:gd name="T1" fmla="*/ 0 h 4525963"/>
              <a:gd name="T2" fmla="*/ 857 w 8229600"/>
              <a:gd name="T3" fmla="*/ 0 h 4525963"/>
              <a:gd name="T4" fmla="*/ 857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/>
          <a:lstStyle/>
          <a:p>
            <a:pPr eaLnBrk="0" hangingPunct="0">
              <a:spcBef>
                <a:spcPts val="1925"/>
              </a:spcBef>
              <a:buClr>
                <a:srgbClr val="FFCC33"/>
              </a:buClr>
              <a:buSzPct val="110000"/>
            </a:pPr>
            <a:endParaRPr lang="en-US" sz="2100" b="1">
              <a:solidFill>
                <a:schemeClr val="bg1"/>
              </a:solidFill>
              <a:latin typeface="Arial (Cuerpo)"/>
              <a:ea typeface="Arial (Cuerpo)"/>
              <a:cs typeface="Arial (Cuerpo)"/>
            </a:endParaRP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r>
              <a:rPr lang="en-US" sz="2100" b="1">
                <a:solidFill>
                  <a:srgbClr val="FFCC33"/>
                </a:solidFill>
                <a:latin typeface="Arial (Cuerpo)"/>
                <a:ea typeface="Arial (Cuerpo)"/>
                <a:cs typeface="Arial (Cuerpo)"/>
              </a:rPr>
              <a:t>Text: Normal, HTML, spell-checker</a:t>
            </a: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r>
              <a:rPr lang="en-US" sz="2100" b="1">
                <a:solidFill>
                  <a:srgbClr val="FFCC33"/>
                </a:solidFill>
                <a:latin typeface="Arial (Cuerpo)"/>
                <a:ea typeface="Arial (Cuerpo)"/>
                <a:cs typeface="Arial (Cuerpo)"/>
              </a:rPr>
              <a:t>Date: Calendar</a:t>
            </a: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r>
              <a:rPr lang="en-US" sz="2100" b="1">
                <a:solidFill>
                  <a:srgbClr val="FFCC33"/>
                </a:solidFill>
                <a:latin typeface="Arial (Cuerpo)"/>
                <a:ea typeface="Arial (Cuerpo)"/>
                <a:cs typeface="Arial (Cuerpo)"/>
              </a:rPr>
              <a:t>ID codes</a:t>
            </a: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r>
              <a:rPr lang="en-US" sz="2100" b="1">
                <a:solidFill>
                  <a:srgbClr val="FFCC33"/>
                </a:solidFill>
                <a:latin typeface="Arial (Cuerpo)"/>
                <a:ea typeface="Arial (Cuerpo)"/>
                <a:cs typeface="Arial (Cuerpo)"/>
              </a:rPr>
              <a:t>Number, calculated, money</a:t>
            </a: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r>
              <a:rPr lang="en-US" sz="2100" b="1">
                <a:solidFill>
                  <a:srgbClr val="FFCC33"/>
                </a:solidFill>
                <a:latin typeface="Arial (Cuerpo)"/>
                <a:ea typeface="Arial (Cuerpo)"/>
                <a:cs typeface="Arial (Cuerpo)"/>
              </a:rPr>
              <a:t>Web, e-mail, hyperlink</a:t>
            </a: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r>
              <a:rPr lang="en-US" sz="2100" b="1">
                <a:solidFill>
                  <a:srgbClr val="FFCC33"/>
                </a:solidFill>
                <a:latin typeface="Arial (Cuerpo)"/>
                <a:ea typeface="Arial (Cuerpo)"/>
                <a:cs typeface="Arial (Cuerpo)"/>
              </a:rPr>
              <a:t>Selection: combo (drill-down), code/description, list</a:t>
            </a: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r>
              <a:rPr lang="en-US" sz="2100" b="1">
                <a:solidFill>
                  <a:srgbClr val="FFCC33"/>
                </a:solidFill>
                <a:latin typeface="Arial (Cuerpo)"/>
                <a:ea typeface="Arial (Cuerpo)"/>
                <a:cs typeface="Arial (Cuerpo)"/>
              </a:rPr>
              <a:t>Image, charts</a:t>
            </a: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r>
              <a:rPr lang="en-US" sz="2100" b="1">
                <a:solidFill>
                  <a:srgbClr val="FFCC33"/>
                </a:solidFill>
                <a:latin typeface="Arial (Cuerpo)"/>
                <a:ea typeface="Arial (Cuerpo)"/>
                <a:cs typeface="Arial (Cuerpo)"/>
              </a:rPr>
              <a:t>More than 40 different fields to handle any data type</a:t>
            </a:r>
          </a:p>
          <a:p>
            <a:pPr marL="792163" lvl="1" indent="-303213" eaLnBrk="0" hangingPunct="0">
              <a:spcBef>
                <a:spcPts val="638"/>
              </a:spcBef>
              <a:buClr>
                <a:srgbClr val="FFCC33"/>
              </a:buClr>
              <a:buSzPct val="120000"/>
              <a:buFont typeface="Lucida Grande"/>
              <a:buChar char="»"/>
            </a:pPr>
            <a:endParaRPr lang="en-US" sz="2100" b="1">
              <a:solidFill>
                <a:srgbClr val="FFCC33"/>
              </a:solidFill>
              <a:latin typeface="Arial (Cuerpo)"/>
              <a:ea typeface="Arial (Cuerpo)"/>
              <a:cs typeface="Arial (Cuerpo)"/>
            </a:endParaRP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9610" y="2371716"/>
            <a:ext cx="5029235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contenido"/>
          <p:cNvSpPr>
            <a:spLocks noGrp="1"/>
          </p:cNvSpPr>
          <p:nvPr>
            <p:ph idx="1"/>
          </p:nvPr>
        </p:nvSpPr>
        <p:spPr>
          <a:xfrm>
            <a:off x="487363" y="1381125"/>
            <a:ext cx="4389437" cy="4827588"/>
          </a:xfrm>
          <a:custGeom>
            <a:avLst/>
            <a:gdLst>
              <a:gd name="T0" fmla="*/ 0 w 8229600"/>
              <a:gd name="T1" fmla="*/ 0 h 4525963"/>
              <a:gd name="T2" fmla="*/ 857 w 8229600"/>
              <a:gd name="T3" fmla="*/ 0 h 4525963"/>
              <a:gd name="T4" fmla="*/ 857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Supports common image formats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Allows capturing from TWAIN compatible devices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Photo tools: magic wand, contrast, focus, …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Store in database or file system</a:t>
            </a:r>
          </a:p>
          <a:p>
            <a:pPr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Forms: Fields: Image</a:t>
            </a:r>
            <a:endParaRPr lang="en-US" dirty="0"/>
          </a:p>
        </p:txBody>
      </p:sp>
      <p:sp>
        <p:nvSpPr>
          <p:cNvPr id="26628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26629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9E303DDF-557C-4792-9630-B59D2B6EA8DD}" type="slidenum">
              <a:rPr lang="es-ES_tradnl" smtClean="0"/>
              <a:pPr defTabSz="487363"/>
              <a:t>22</a:t>
            </a:fld>
            <a:endParaRPr lang="es-ES_tradnl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3725" y="1585898"/>
            <a:ext cx="2616200" cy="401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contenido"/>
          <p:cNvSpPr>
            <a:spLocks noGrp="1"/>
          </p:cNvSpPr>
          <p:nvPr>
            <p:ph idx="1"/>
          </p:nvPr>
        </p:nvSpPr>
        <p:spPr>
          <a:xfrm>
            <a:off x="487363" y="1381125"/>
            <a:ext cx="3960812" cy="4827588"/>
          </a:xfrm>
          <a:custGeom>
            <a:avLst/>
            <a:gdLst>
              <a:gd name="T0" fmla="*/ 0 w 8229600"/>
              <a:gd name="T1" fmla="*/ 0 h 4525963"/>
              <a:gd name="T2" fmla="*/ 183 w 8229600"/>
              <a:gd name="T3" fmla="*/ 0 h 4525963"/>
              <a:gd name="T4" fmla="*/ 183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Shown in form or separate window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Line, Bar, Pie and 3D graphs 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Multiple series and time series graphs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Print, export, zoom, etc.</a:t>
            </a:r>
          </a:p>
          <a:p>
            <a:pPr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Forms: Fields: Charting</a:t>
            </a:r>
            <a:endParaRPr lang="en-US" dirty="0"/>
          </a:p>
        </p:txBody>
      </p:sp>
      <p:sp>
        <p:nvSpPr>
          <p:cNvPr id="27652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27653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998CB52C-843F-4A56-A8D2-E66BFF741736}" type="slidenum">
              <a:rPr lang="es-ES_tradnl" smtClean="0"/>
              <a:pPr defTabSz="487363"/>
              <a:t>23</a:t>
            </a:fld>
            <a:endParaRPr lang="es-ES_tradnl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157270"/>
            <a:ext cx="4700580" cy="28932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3050" y="2627313"/>
            <a:ext cx="4676775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contenido"/>
          <p:cNvSpPr>
            <a:spLocks noGrp="1"/>
          </p:cNvSpPr>
          <p:nvPr>
            <p:ph idx="1"/>
          </p:nvPr>
        </p:nvSpPr>
        <p:spPr>
          <a:xfrm>
            <a:off x="90488" y="1039813"/>
            <a:ext cx="4786312" cy="5741987"/>
          </a:xfrm>
          <a:custGeom>
            <a:avLst/>
            <a:gdLst>
              <a:gd name="T0" fmla="*/ 0 w 8229600"/>
              <a:gd name="T1" fmla="*/ 0 h 4525963"/>
              <a:gd name="T2" fmla="*/ 4307 w 8229600"/>
              <a:gd name="T3" fmla="*/ 0 h 4525963"/>
              <a:gd name="T4" fmla="*/ 4307 w 8229600"/>
              <a:gd name="T5" fmla="*/ 495136686 h 4525963"/>
              <a:gd name="T6" fmla="*/ 0 w 8229600"/>
              <a:gd name="T7" fmla="*/ 495136686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Display the information in a table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Lots of default features: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Copy &amp; paste to Excel, Clipboard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Export to Excel, HTML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Printing from the table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Charting from the table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Reporting from the table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Multiple column sorting and filtering</a:t>
            </a:r>
          </a:p>
          <a:p>
            <a:pPr lvl="2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Quick filter</a:t>
            </a:r>
          </a:p>
          <a:p>
            <a:pPr lvl="2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Advanced Filtering</a:t>
            </a:r>
          </a:p>
          <a:p>
            <a:pPr lvl="2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Filtering, sorting and other operations executed in memory to improve performance</a:t>
            </a:r>
          </a:p>
          <a:p>
            <a:pPr lvl="1">
              <a:spcBef>
                <a:spcPts val="638"/>
              </a:spcBef>
            </a:pPr>
            <a:endParaRPr lang="en-US" smtClean="0">
              <a:latin typeface="Arial (Cuerpo)"/>
              <a:ea typeface="ＭＳ Ｐゴシック" pitchFamily="34" charset="-128"/>
              <a:cs typeface="Arial (Cuerpo)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Forms: Tables 1/2</a:t>
            </a:r>
            <a:endParaRPr lang="en-US" dirty="0"/>
          </a:p>
        </p:txBody>
      </p:sp>
      <p:sp>
        <p:nvSpPr>
          <p:cNvPr id="28676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28677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F6EBB22D-FCC8-46D9-98BF-BA141E1E2B0C}" type="slidenum">
              <a:rPr lang="es-ES_tradnl" smtClean="0"/>
              <a:pPr defTabSz="487363"/>
              <a:t>24</a:t>
            </a:fld>
            <a:endParaRPr lang="es-ES_tradnl" smtClean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6806" y="1995028"/>
            <a:ext cx="4914902" cy="3448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contenido"/>
          <p:cNvSpPr>
            <a:spLocks noGrp="1"/>
          </p:cNvSpPr>
          <p:nvPr>
            <p:ph idx="1"/>
          </p:nvPr>
        </p:nvSpPr>
        <p:spPr>
          <a:xfrm>
            <a:off x="-12700" y="1039813"/>
            <a:ext cx="4675188" cy="5741987"/>
          </a:xfrm>
          <a:custGeom>
            <a:avLst/>
            <a:gdLst>
              <a:gd name="T0" fmla="*/ 0 w 8229600"/>
              <a:gd name="T1" fmla="*/ 0 h 4525963"/>
              <a:gd name="T2" fmla="*/ 2753 w 8229600"/>
              <a:gd name="T3" fmla="*/ 0 h 4525963"/>
              <a:gd name="T4" fmla="*/ 2753 w 8229600"/>
              <a:gd name="T5" fmla="*/ 495136686 h 4525963"/>
              <a:gd name="T6" fmla="*/ 0 w 8229600"/>
              <a:gd name="T7" fmla="*/ 495136686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Column grouping with aggregate functions:</a:t>
            </a:r>
          </a:p>
          <a:p>
            <a:pPr lvl="2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Sum, average, maximum, minimum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Column visibility, position and width configuration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Store and recover filtering, sorting, grouping and configuration options, in the server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Pivoting feature in OLAP style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Inserting data straight from the table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Pageable table</a:t>
            </a:r>
          </a:p>
          <a:p>
            <a:pPr lvl="1">
              <a:spcBef>
                <a:spcPts val="638"/>
              </a:spcBef>
            </a:pPr>
            <a:endParaRPr lang="en-US" smtClean="0">
              <a:latin typeface="Arial (Cuerpo)"/>
              <a:ea typeface="ＭＳ Ｐゴシック" pitchFamily="34" charset="-128"/>
              <a:cs typeface="Arial (Cuerpo)"/>
            </a:endParaRPr>
          </a:p>
          <a:p>
            <a:pPr lvl="1">
              <a:spcBef>
                <a:spcPts val="638"/>
              </a:spcBef>
            </a:pPr>
            <a:endParaRPr lang="en-US" smtClean="0">
              <a:latin typeface="Arial (Cuerpo)"/>
              <a:ea typeface="ＭＳ Ｐゴシック" pitchFamily="34" charset="-128"/>
              <a:cs typeface="Arial (Cuerpo)"/>
            </a:endParaRPr>
          </a:p>
          <a:p>
            <a:pPr lvl="1">
              <a:spcBef>
                <a:spcPts val="638"/>
              </a:spcBef>
            </a:pPr>
            <a:endParaRPr lang="en-US" smtClean="0">
              <a:latin typeface="Arial (Cuerpo)"/>
              <a:ea typeface="ＭＳ Ｐゴシック" pitchFamily="34" charset="-128"/>
              <a:cs typeface="Arial (Cuerpo)"/>
            </a:endParaRPr>
          </a:p>
          <a:p>
            <a:pPr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Forms: Tables 2/2</a:t>
            </a:r>
            <a:endParaRPr lang="en-US" dirty="0"/>
          </a:p>
        </p:txBody>
      </p:sp>
      <p:sp>
        <p:nvSpPr>
          <p:cNvPr id="29700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2970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5B49FA6D-0D5B-41C3-977C-0D22AACC1800}" type="slidenum">
              <a:rPr lang="es-ES_tradnl" smtClean="0"/>
              <a:pPr defTabSz="487363"/>
              <a:t>25</a:t>
            </a:fld>
            <a:endParaRPr lang="es-ES_tradnl" smtClean="0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28840"/>
            <a:ext cx="4695826" cy="2564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D:\project.management\imatia\ontimize\business promotion\presentations\images\g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8938" y="5083175"/>
            <a:ext cx="111283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1 Marcador de contenido"/>
          <p:cNvSpPr>
            <a:spLocks noGrp="1"/>
          </p:cNvSpPr>
          <p:nvPr>
            <p:ph idx="1"/>
          </p:nvPr>
        </p:nvSpPr>
        <p:spPr>
          <a:xfrm>
            <a:off x="487363" y="1381125"/>
            <a:ext cx="3532187" cy="4827588"/>
          </a:xfrm>
          <a:custGeom>
            <a:avLst/>
            <a:gdLst>
              <a:gd name="T0" fmla="*/ 0 w 8229600"/>
              <a:gd name="T1" fmla="*/ 0 h 4525963"/>
              <a:gd name="T2" fmla="*/ 506 w 8229600"/>
              <a:gd name="T3" fmla="*/ 0 h 4525963"/>
              <a:gd name="T4" fmla="*/ 506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Using the data from any table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The user selects x, y and graph type 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Temporal series grouping (day, week, month, quarter, year)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Save and recover graph definition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Forms: Tables: User defined charts</a:t>
            </a:r>
            <a:endParaRPr lang="en-US" dirty="0"/>
          </a:p>
        </p:txBody>
      </p:sp>
      <p:sp>
        <p:nvSpPr>
          <p:cNvPr id="30725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30726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09AF000A-CEE6-40B4-B6EB-11EEB5735A96}" type="slidenum">
              <a:rPr lang="es-ES_tradnl" smtClean="0"/>
              <a:pPr defTabSz="487363"/>
              <a:t>26</a:t>
            </a:fld>
            <a:endParaRPr lang="es-ES_tradnl" smtClean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1114" y="1157270"/>
            <a:ext cx="4265622" cy="3607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040" y="5139537"/>
            <a:ext cx="2138112" cy="1500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contenido"/>
          <p:cNvSpPr>
            <a:spLocks noGrp="1"/>
          </p:cNvSpPr>
          <p:nvPr>
            <p:ph idx="1"/>
          </p:nvPr>
        </p:nvSpPr>
        <p:spPr>
          <a:xfrm>
            <a:off x="487363" y="1381125"/>
            <a:ext cx="4246562" cy="4827588"/>
          </a:xfrm>
          <a:custGeom>
            <a:avLst/>
            <a:gdLst>
              <a:gd name="T0" fmla="*/ 0 w 8229600"/>
              <a:gd name="T1" fmla="*/ 0 h 4525963"/>
              <a:gd name="T2" fmla="*/ 4610 w 8229600"/>
              <a:gd name="T3" fmla="*/ 0 h 4525963"/>
              <a:gd name="T4" fmla="*/ 4610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Using the data from any table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User chooses columns, groupings, totals, etc.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User and corporate template repository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Print, export, zoom, etc.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Support for JFree and Jasper report templates 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Forms: Tables: User defined reports</a:t>
            </a:r>
            <a:endParaRPr lang="en-US" dirty="0"/>
          </a:p>
        </p:txBody>
      </p:sp>
      <p:sp>
        <p:nvSpPr>
          <p:cNvPr id="31748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31749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12C2BC36-4CDD-41FD-AF24-3E1C3C106D85}" type="slidenum">
              <a:rPr lang="es-ES_tradnl" smtClean="0"/>
              <a:pPr defTabSz="487363"/>
              <a:t>27</a:t>
            </a:fld>
            <a:endParaRPr lang="es-ES_tradnl" smtClean="0"/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81125"/>
            <a:ext cx="4867275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1751" name="Picture 7" descr="D:\project.management\imatia\ontimize\business promotion\presentations\images\g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8938" y="5083175"/>
            <a:ext cx="111283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040" y="5139537"/>
            <a:ext cx="2138112" cy="1500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contenido"/>
          <p:cNvSpPr>
            <a:spLocks noGrp="1"/>
          </p:cNvSpPr>
          <p:nvPr>
            <p:ph idx="1"/>
          </p:nvPr>
        </p:nvSpPr>
        <p:spPr>
          <a:xfrm>
            <a:off x="161925" y="1014413"/>
            <a:ext cx="4429125" cy="4827587"/>
          </a:xfrm>
          <a:custGeom>
            <a:avLst/>
            <a:gdLst>
              <a:gd name="T0" fmla="*/ 0 w 8229600"/>
              <a:gd name="T1" fmla="*/ 0 h 4525963"/>
              <a:gd name="T2" fmla="*/ 46726 w 8229600"/>
              <a:gd name="T3" fmla="*/ 0 h 4525963"/>
              <a:gd name="T4" fmla="*/ 46726 w 8229600"/>
              <a:gd name="T5" fmla="*/ 15420048 h 4525963"/>
              <a:gd name="T6" fmla="*/ 0 w 8229600"/>
              <a:gd name="T7" fmla="*/ 15420048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Fill in a document with the data from any form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User and corporate template document store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Users can create, update and modify their own templates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Supports 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Microsoft Word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PDF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Open Office</a:t>
            </a:r>
          </a:p>
          <a:p>
            <a:pPr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Forms: Templates</a:t>
            </a:r>
            <a:endParaRPr lang="en-US" dirty="0"/>
          </a:p>
        </p:txBody>
      </p:sp>
      <p:sp>
        <p:nvSpPr>
          <p:cNvPr id="32772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32773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736A0C88-F2CB-42D6-BD0A-470D237770E6}" type="slidenum">
              <a:rPr lang="es-ES_tradnl" smtClean="0"/>
              <a:pPr defTabSz="487363"/>
              <a:t>28</a:t>
            </a:fld>
            <a:endParaRPr lang="es-ES_tradnl" smtClean="0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2" y="2443154"/>
            <a:ext cx="4585427" cy="2821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contenido"/>
          <p:cNvSpPr>
            <a:spLocks noGrp="1"/>
          </p:cNvSpPr>
          <p:nvPr>
            <p:ph idx="1"/>
          </p:nvPr>
        </p:nvSpPr>
        <p:spPr>
          <a:xfrm>
            <a:off x="487363" y="4205288"/>
            <a:ext cx="9064625" cy="2003425"/>
          </a:xfrm>
          <a:custGeom>
            <a:avLst/>
            <a:gdLst>
              <a:gd name="T0" fmla="*/ 0 w 8229600"/>
              <a:gd name="T1" fmla="*/ 0 h 4525963"/>
              <a:gd name="T2" fmla="*/ 41249964 w 8229600"/>
              <a:gd name="T3" fmla="*/ 0 h 4525963"/>
              <a:gd name="T4" fmla="*/ 41249964 w 8229600"/>
              <a:gd name="T5" fmla="*/ 402 h 4525963"/>
              <a:gd name="T6" fmla="*/ 0 w 8229600"/>
              <a:gd name="T7" fmla="*/ 402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Attach files to any register on any form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Private/Public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Comments on one or a set of files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Background upload and download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Open file with associated program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Forms: Attachments</a:t>
            </a:r>
            <a:endParaRPr lang="en-US" dirty="0"/>
          </a:p>
        </p:txBody>
      </p:sp>
      <p:sp>
        <p:nvSpPr>
          <p:cNvPr id="33796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33797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C7314CA3-3B10-4AE6-85F8-D0124B16BAF0}" type="slidenum">
              <a:rPr lang="es-ES_tradnl" smtClean="0"/>
              <a:pPr defTabSz="487363"/>
              <a:t>29</a:t>
            </a:fld>
            <a:endParaRPr lang="es-ES_tradnl" smtClean="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280" y="1443022"/>
            <a:ext cx="5961138" cy="2405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s-ES" dirty="0" err="1" smtClean="0"/>
              <a:t>Hype</a:t>
            </a:r>
            <a:r>
              <a:rPr lang="es-ES" dirty="0" smtClean="0"/>
              <a:t> </a:t>
            </a:r>
            <a:r>
              <a:rPr lang="es-ES" dirty="0" err="1" smtClean="0"/>
              <a:t>Cycle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r>
              <a:rPr lang="es-ES" dirty="0" smtClean="0"/>
              <a:t> </a:t>
            </a:r>
            <a:r>
              <a:rPr lang="es-ES" dirty="0" err="1" smtClean="0"/>
              <a:t>Development</a:t>
            </a:r>
            <a:r>
              <a:rPr lang="es-ES" dirty="0" smtClean="0"/>
              <a:t>, 2009</a:t>
            </a:r>
            <a:endParaRPr lang="en-US" dirty="0"/>
          </a:p>
        </p:txBody>
      </p:sp>
      <p:sp>
        <p:nvSpPr>
          <p:cNvPr id="7171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7172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647D655D-A7E8-4DCB-84BC-157721B3A241}" type="slidenum">
              <a:rPr lang="es-ES_tradnl" smtClean="0"/>
              <a:pPr defTabSz="487363"/>
              <a:t>3</a:t>
            </a:fld>
            <a:endParaRPr lang="es-ES_tradnl" smtClean="0"/>
          </a:p>
        </p:txBody>
      </p:sp>
      <p:pic>
        <p:nvPicPr>
          <p:cNvPr id="7174" name="Picture 6" descr="D:\Pictures\gartner.hype.cycle.20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082" y="1157270"/>
            <a:ext cx="8786874" cy="5519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contenido"/>
          <p:cNvSpPr>
            <a:spLocks noGrp="1"/>
          </p:cNvSpPr>
          <p:nvPr>
            <p:ph idx="1"/>
          </p:nvPr>
        </p:nvSpPr>
        <p:spPr>
          <a:xfrm>
            <a:off x="376238" y="1016000"/>
            <a:ext cx="4032250" cy="5141913"/>
          </a:xfrm>
          <a:custGeom>
            <a:avLst/>
            <a:gdLst>
              <a:gd name="T0" fmla="*/ 0 w 8229600"/>
              <a:gd name="T1" fmla="*/ 0 h 4525963"/>
              <a:gd name="T2" fmla="*/ 8 w 8229600"/>
              <a:gd name="T3" fmla="*/ 0 h 4525963"/>
              <a:gd name="T4" fmla="*/ 8 w 8229600"/>
              <a:gd name="T5" fmla="*/ 54461000 h 4525963"/>
              <a:gd name="T6" fmla="*/ 0 w 8229600"/>
              <a:gd name="T7" fmla="*/ 5446100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Search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Multiple conditions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Approximate searches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Operators</a:t>
            </a:r>
          </a:p>
          <a:p>
            <a:pPr lvl="2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&lt;, &gt;, &lt;=, &gt;=, &lt;&gt;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Dates, Numbers, Text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Allows configuring the attributes that will appear on a summary table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Queries stored in the server 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Insert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Update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Delete 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Forms: Basic interaction</a:t>
            </a:r>
            <a:endParaRPr lang="en-US" dirty="0"/>
          </a:p>
        </p:txBody>
      </p:sp>
      <p:sp>
        <p:nvSpPr>
          <p:cNvPr id="34820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3482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566C46F3-FDC5-4711-B6CE-D8D4CEB2FDCC}" type="slidenum">
              <a:rPr lang="es-ES_tradnl" smtClean="0"/>
              <a:pPr defTabSz="487363"/>
              <a:t>30</a:t>
            </a:fld>
            <a:endParaRPr lang="es-ES_tradnl" smtClean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426" y="1585898"/>
            <a:ext cx="5026857" cy="1662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6534" y="3989398"/>
            <a:ext cx="4164640" cy="1479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contenido"/>
          <p:cNvSpPr>
            <a:spLocks noGrp="1"/>
          </p:cNvSpPr>
          <p:nvPr>
            <p:ph idx="1"/>
          </p:nvPr>
        </p:nvSpPr>
        <p:spPr>
          <a:xfrm>
            <a:off x="487363" y="1381125"/>
            <a:ext cx="4389437" cy="4827588"/>
          </a:xfrm>
          <a:custGeom>
            <a:avLst/>
            <a:gdLst>
              <a:gd name="T0" fmla="*/ 0 w 8229600"/>
              <a:gd name="T1" fmla="*/ 0 h 4525963"/>
              <a:gd name="T2" fmla="*/ 857 w 8229600"/>
              <a:gd name="T3" fmla="*/ 0 h 4525963"/>
              <a:gd name="T4" fmla="*/ 857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Allows exploring a hierarchic data structure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When a node is selected, details are shown in a form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Only requires defining the desired hierarchy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User configurable sorting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5844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35845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B4187C34-52D4-4219-9A6F-BCE4C6E06586}" type="slidenum">
              <a:rPr lang="es-ES_tradnl" smtClean="0"/>
              <a:pPr defTabSz="487363"/>
              <a:t>31</a:t>
            </a:fld>
            <a:endParaRPr lang="es-ES_tradnl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9124" y="1210554"/>
            <a:ext cx="2880801" cy="4855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contenido"/>
          <p:cNvSpPr>
            <a:spLocks noGrp="1"/>
          </p:cNvSpPr>
          <p:nvPr>
            <p:ph idx="1"/>
          </p:nvPr>
        </p:nvSpPr>
        <p:spPr>
          <a:xfrm>
            <a:off x="487363" y="1381125"/>
            <a:ext cx="4032250" cy="4827588"/>
          </a:xfrm>
          <a:custGeom>
            <a:avLst/>
            <a:gdLst>
              <a:gd name="T0" fmla="*/ 0 w 8229600"/>
              <a:gd name="T1" fmla="*/ 0 h 4525963"/>
              <a:gd name="T2" fmla="*/ 11 w 8229600"/>
              <a:gd name="T3" fmla="*/ 0 h 4525963"/>
              <a:gd name="T4" fmla="*/ 11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Contents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Search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Context sensible help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Direct access from forms to sections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Web style navigation, through links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User defined help in the Fields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Online Help</a:t>
            </a:r>
            <a:endParaRPr lang="en-US" dirty="0"/>
          </a:p>
        </p:txBody>
      </p:sp>
      <p:sp>
        <p:nvSpPr>
          <p:cNvPr id="36868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36869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5E49E516-0A3C-4869-B28E-3EE2C876E5E1}" type="slidenum">
              <a:rPr lang="es-ES_tradnl" smtClean="0"/>
              <a:pPr defTabSz="487363"/>
              <a:t>32</a:t>
            </a:fld>
            <a:endParaRPr lang="es-ES_tradnl" smtClean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9695" y="1220611"/>
            <a:ext cx="4919137" cy="4151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contenido"/>
          <p:cNvSpPr>
            <a:spLocks noGrp="1"/>
          </p:cNvSpPr>
          <p:nvPr>
            <p:ph idx="1"/>
          </p:nvPr>
        </p:nvSpPr>
        <p:spPr>
          <a:xfrm>
            <a:off x="487363" y="1381125"/>
            <a:ext cx="3460750" cy="4827588"/>
          </a:xfrm>
          <a:custGeom>
            <a:avLst/>
            <a:gdLst>
              <a:gd name="T0" fmla="*/ 0 w 8229600"/>
              <a:gd name="T1" fmla="*/ 0 h 4525963"/>
              <a:gd name="T2" fmla="*/ 24 w 8229600"/>
              <a:gd name="T3" fmla="*/ 0 h 4525963"/>
              <a:gd name="T4" fmla="*/ 24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Language (locale) selection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Labels and messages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Adaptive layout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Date, number and money formats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Easy translation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Dynamic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Stored in the database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User configurable translations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Internationalization</a:t>
            </a:r>
            <a:endParaRPr lang="en-US" dirty="0"/>
          </a:p>
        </p:txBody>
      </p:sp>
      <p:sp>
        <p:nvSpPr>
          <p:cNvPr id="37892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37893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E00ABB47-FFD7-4194-A6C4-86731C8D697F}" type="slidenum">
              <a:rPr lang="es-ES_tradnl" smtClean="0"/>
              <a:pPr defTabSz="487363"/>
              <a:t>33</a:t>
            </a:fld>
            <a:endParaRPr lang="es-ES_tradnl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8106" y="1800212"/>
            <a:ext cx="5400000" cy="16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8106" y="4014789"/>
            <a:ext cx="5400000" cy="1538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contenido"/>
          <p:cNvSpPr>
            <a:spLocks noGrp="1"/>
          </p:cNvSpPr>
          <p:nvPr>
            <p:ph idx="1"/>
          </p:nvPr>
        </p:nvSpPr>
        <p:spPr>
          <a:xfrm>
            <a:off x="487363" y="1381125"/>
            <a:ext cx="4237037" cy="4827588"/>
          </a:xfrm>
          <a:custGeom>
            <a:avLst/>
            <a:gdLst>
              <a:gd name="T0" fmla="*/ 0 w 8229600"/>
              <a:gd name="T1" fmla="*/ 0 h 4525963"/>
              <a:gd name="T2" fmla="*/ 13 w 8229600"/>
              <a:gd name="T3" fmla="*/ 0 h 4525963"/>
              <a:gd name="T4" fmla="*/ 13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GUI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Menus, trees, forms and fields that a user can access or write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Server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Set of data that a user can access (entities, attributes and registers)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Temporal restrictions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Restrictions on operations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Graphical configuration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User permissions and roles</a:t>
            </a:r>
            <a:endParaRPr lang="en-US" dirty="0"/>
          </a:p>
        </p:txBody>
      </p:sp>
      <p:sp>
        <p:nvSpPr>
          <p:cNvPr id="38916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38917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FFF57C90-2837-4414-805D-4016B6C76B94}" type="slidenum">
              <a:rPr lang="es-ES_tradnl" smtClean="0"/>
              <a:pPr defTabSz="487363"/>
              <a:t>34</a:t>
            </a:fld>
            <a:endParaRPr lang="es-ES_tradnl" smtClean="0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/>
          <a:srcRect t="3233"/>
          <a:stretch>
            <a:fillRect/>
          </a:stretch>
        </p:blipFill>
        <p:spPr bwMode="auto">
          <a:xfrm>
            <a:off x="5948370" y="1085832"/>
            <a:ext cx="3357586" cy="38847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8675" y="2948804"/>
            <a:ext cx="3565525" cy="32599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39939" name="Marcador de número de diapositiva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2B747FFE-B847-4FB9-9C47-B35CCB1C4218}" type="slidenum">
              <a:rPr lang="es-ES_tradnl" smtClean="0"/>
              <a:pPr defTabSz="487363"/>
              <a:t>35</a:t>
            </a:fld>
            <a:endParaRPr lang="es-ES_tradnl" smtClean="0"/>
          </a:p>
        </p:txBody>
      </p:sp>
      <p:pic>
        <p:nvPicPr>
          <p:cNvPr id="39940" name="5 Imagen" descr="img_OntimizeDescriptionMore1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contenido"/>
          <p:cNvSpPr>
            <a:spLocks noGrp="1"/>
          </p:cNvSpPr>
          <p:nvPr>
            <p:ph idx="1"/>
          </p:nvPr>
        </p:nvSpPr>
        <p:spPr>
          <a:xfrm>
            <a:off x="334963" y="1143000"/>
            <a:ext cx="3827462" cy="4876800"/>
          </a:xfrm>
          <a:custGeom>
            <a:avLst/>
            <a:gdLst>
              <a:gd name="T0" fmla="*/ 0 w 8229600"/>
              <a:gd name="T1" fmla="*/ 0 h 4525963"/>
              <a:gd name="T2" fmla="*/ 7 w 8229600"/>
              <a:gd name="T3" fmla="*/ 0 h 4525963"/>
              <a:gd name="T4" fmla="*/ 7 w 8229600"/>
              <a:gd name="T5" fmla="*/ 18696959 h 4525963"/>
              <a:gd name="T6" fmla="*/ 0 w 8229600"/>
              <a:gd name="T7" fmla="*/ 18696959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z="1900" smtClean="0">
                <a:ea typeface="ＭＳ Ｐゴシック" pitchFamily="34" charset="-128"/>
              </a:rPr>
              <a:t> Data types</a:t>
            </a:r>
          </a:p>
          <a:p>
            <a:pPr lvl="1">
              <a:spcBef>
                <a:spcPts val="638"/>
              </a:spcBef>
            </a:pPr>
            <a:r>
              <a:rPr lang="en-US" sz="1900" smtClean="0">
                <a:latin typeface="Arial (Cuerpo)"/>
                <a:ea typeface="ＭＳ Ｐゴシック" pitchFamily="34" charset="-128"/>
                <a:cs typeface="Arial (Cuerpo)"/>
              </a:rPr>
              <a:t>Raster</a:t>
            </a:r>
          </a:p>
          <a:p>
            <a:pPr lvl="2">
              <a:spcBef>
                <a:spcPts val="638"/>
              </a:spcBef>
            </a:pPr>
            <a:r>
              <a:rPr lang="en-US" sz="1700" smtClean="0">
                <a:latin typeface="Arial (Cuerpo)"/>
                <a:ea typeface="ＭＳ Ｐゴシック" pitchFamily="34" charset="-128"/>
                <a:cs typeface="Arial (Cuerpo)"/>
              </a:rPr>
              <a:t>Georeferenced images</a:t>
            </a:r>
          </a:p>
          <a:p>
            <a:pPr lvl="2">
              <a:spcBef>
                <a:spcPts val="638"/>
              </a:spcBef>
            </a:pPr>
            <a:r>
              <a:rPr lang="en-US" sz="1700" smtClean="0">
                <a:latin typeface="Arial (Cuerpo)"/>
                <a:ea typeface="ＭＳ Ｐゴシック" pitchFamily="34" charset="-128"/>
                <a:cs typeface="Arial (Cuerpo)"/>
              </a:rPr>
              <a:t>Maps</a:t>
            </a:r>
          </a:p>
          <a:p>
            <a:pPr lvl="1">
              <a:spcBef>
                <a:spcPts val="638"/>
              </a:spcBef>
            </a:pPr>
            <a:r>
              <a:rPr lang="en-US" sz="1900" smtClean="0">
                <a:latin typeface="Arial (Cuerpo)"/>
                <a:ea typeface="ＭＳ Ｐゴシック" pitchFamily="34" charset="-128"/>
                <a:cs typeface="Arial (Cuerpo)"/>
              </a:rPr>
              <a:t>Vector</a:t>
            </a:r>
          </a:p>
          <a:p>
            <a:pPr lvl="2">
              <a:spcBef>
                <a:spcPts val="638"/>
              </a:spcBef>
            </a:pPr>
            <a:r>
              <a:rPr lang="en-US" sz="1700" smtClean="0">
                <a:latin typeface="Arial (Cuerpo)"/>
                <a:ea typeface="ＭＳ Ｐゴシック" pitchFamily="34" charset="-128"/>
                <a:cs typeface="Arial (Cuerpo)"/>
              </a:rPr>
              <a:t>Shapefiles (ESRI)</a:t>
            </a:r>
          </a:p>
          <a:p>
            <a:pPr lvl="2">
              <a:spcBef>
                <a:spcPts val="638"/>
              </a:spcBef>
            </a:pPr>
            <a:r>
              <a:rPr lang="en-US" sz="1700" smtClean="0">
                <a:latin typeface="Arial (Cuerpo)"/>
                <a:ea typeface="ＭＳ Ｐゴシック" pitchFamily="34" charset="-128"/>
                <a:cs typeface="Arial (Cuerpo)"/>
              </a:rPr>
              <a:t>DXF (Autocad)</a:t>
            </a:r>
          </a:p>
          <a:p>
            <a:pPr>
              <a:spcBef>
                <a:spcPts val="1925"/>
              </a:spcBef>
            </a:pPr>
            <a:r>
              <a:rPr lang="en-US" sz="1900" smtClean="0">
                <a:ea typeface="ＭＳ Ｐゴシック" pitchFamily="34" charset="-128"/>
              </a:rPr>
              <a:t> Geographic data</a:t>
            </a:r>
          </a:p>
          <a:p>
            <a:pPr lvl="1">
              <a:spcBef>
                <a:spcPts val="638"/>
              </a:spcBef>
            </a:pPr>
            <a:r>
              <a:rPr lang="en-US" sz="1900" smtClean="0">
                <a:latin typeface="Arial (Cuerpo)"/>
                <a:ea typeface="ＭＳ Ｐゴシック" pitchFamily="34" charset="-128"/>
              </a:rPr>
              <a:t>Points, lines, multiple lines, polygons</a:t>
            </a:r>
          </a:p>
          <a:p>
            <a:pPr>
              <a:spcBef>
                <a:spcPts val="1925"/>
              </a:spcBef>
            </a:pPr>
            <a:r>
              <a:rPr lang="en-US" sz="1900" smtClean="0">
                <a:ea typeface="ＭＳ Ｐゴシック" pitchFamily="34" charset="-128"/>
              </a:rPr>
              <a:t> Alphanumeric data</a:t>
            </a:r>
          </a:p>
          <a:p>
            <a:pPr lvl="1">
              <a:spcBef>
                <a:spcPts val="638"/>
              </a:spcBef>
            </a:pPr>
            <a:r>
              <a:rPr lang="en-US" sz="1900" smtClean="0">
                <a:latin typeface="Arial (Cuerpo)"/>
                <a:ea typeface="ＭＳ Ｐゴシック" pitchFamily="34" charset="-128"/>
              </a:rPr>
              <a:t>Ontimize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z="1900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Map Viewer (GIS): Data</a:t>
            </a:r>
            <a:endParaRPr lang="en-US" dirty="0"/>
          </a:p>
        </p:txBody>
      </p:sp>
      <p:sp>
        <p:nvSpPr>
          <p:cNvPr id="40964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40965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22CED48A-62F1-4A45-B9AA-AEAF6B0F4AA1}" type="slidenum">
              <a:rPr lang="es-ES_tradnl" smtClean="0"/>
              <a:pPr defTabSz="487363"/>
              <a:t>36</a:t>
            </a:fld>
            <a:endParaRPr lang="es-ES_tradnl" smtClean="0"/>
          </a:p>
        </p:txBody>
      </p:sp>
      <p:pic>
        <p:nvPicPr>
          <p:cNvPr id="35848" name="Picture 8" descr="D:\project.management\imatia\ontimize\business promotion\presentations\images\gis1.jpg"/>
          <p:cNvPicPr>
            <a:picLocks noChangeAspect="1" noChangeArrowheads="1"/>
          </p:cNvPicPr>
          <p:nvPr/>
        </p:nvPicPr>
        <p:blipFill>
          <a:blip r:embed="rId2"/>
          <a:srcRect l="28449" t="12727" r="27469" b="37050"/>
          <a:stretch>
            <a:fillRect/>
          </a:stretch>
        </p:blipFill>
        <p:spPr bwMode="auto">
          <a:xfrm>
            <a:off x="4162420" y="1143000"/>
            <a:ext cx="3275049" cy="2732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5846" name="Picture 6" descr="D:\project.management\imatia\ontimize\business promotion\presentations\images\gis.geometries.bmp"/>
          <p:cNvPicPr>
            <a:picLocks noChangeAspect="1" noChangeArrowheads="1"/>
          </p:cNvPicPr>
          <p:nvPr/>
        </p:nvPicPr>
        <p:blipFill>
          <a:blip r:embed="rId3"/>
          <a:srcRect t="12154" r="2883" b="5806"/>
          <a:stretch>
            <a:fillRect/>
          </a:stretch>
        </p:blipFill>
        <p:spPr bwMode="auto">
          <a:xfrm>
            <a:off x="4460078" y="2443154"/>
            <a:ext cx="5048287" cy="3634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 l="9394" t="10409" r="19491" b="4266"/>
          <a:stretch>
            <a:fillRect/>
          </a:stretch>
        </p:blipFill>
        <p:spPr bwMode="auto">
          <a:xfrm>
            <a:off x="3733793" y="1399365"/>
            <a:ext cx="3643338" cy="33734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1987" name="1 Marcador de contenido"/>
          <p:cNvSpPr>
            <a:spLocks noGrp="1"/>
          </p:cNvSpPr>
          <p:nvPr>
            <p:ph idx="1"/>
          </p:nvPr>
        </p:nvSpPr>
        <p:spPr>
          <a:xfrm>
            <a:off x="334963" y="1143000"/>
            <a:ext cx="3398837" cy="8229600"/>
          </a:xfrm>
          <a:custGeom>
            <a:avLst/>
            <a:gdLst>
              <a:gd name="T0" fmla="*/ 0 w 8229600"/>
              <a:gd name="T1" fmla="*/ 0 h 4525963"/>
              <a:gd name="T2" fmla="*/ 0 w 8229600"/>
              <a:gd name="T3" fmla="*/ 0 h 4525963"/>
              <a:gd name="T4" fmla="*/ 0 w 8229600"/>
              <a:gd name="T5" fmla="*/ 2147483647 h 4525963"/>
              <a:gd name="T6" fmla="*/ 0 w 8229600"/>
              <a:gd name="T7" fmla="*/ 2147483647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z="1900" smtClean="0">
                <a:ea typeface="ＭＳ Ｐゴシック" pitchFamily="34" charset="-128"/>
              </a:rPr>
              <a:t> Most common providers integration</a:t>
            </a:r>
          </a:p>
          <a:p>
            <a:pPr lvl="1">
              <a:spcBef>
                <a:spcPts val="638"/>
              </a:spcBef>
            </a:pPr>
            <a:r>
              <a:rPr lang="en-US" sz="1900" smtClean="0">
                <a:latin typeface="Arial (Cuerpo)"/>
                <a:ea typeface="ＭＳ Ｐゴシック" pitchFamily="34" charset="-128"/>
              </a:rPr>
              <a:t>Google Maps</a:t>
            </a:r>
          </a:p>
          <a:p>
            <a:pPr lvl="1">
              <a:spcBef>
                <a:spcPts val="638"/>
              </a:spcBef>
            </a:pPr>
            <a:r>
              <a:rPr lang="en-US" sz="1900" smtClean="0">
                <a:latin typeface="Arial (Cuerpo)"/>
                <a:ea typeface="ＭＳ Ｐゴシック" pitchFamily="34" charset="-128"/>
              </a:rPr>
              <a:t>OpenStreet Maps</a:t>
            </a:r>
          </a:p>
          <a:p>
            <a:pPr lvl="1">
              <a:spcBef>
                <a:spcPts val="638"/>
              </a:spcBef>
            </a:pPr>
            <a:r>
              <a:rPr lang="en-US" sz="1900" smtClean="0">
                <a:latin typeface="Arial (Cuerpo)"/>
                <a:ea typeface="ＭＳ Ｐゴシック" pitchFamily="34" charset="-128"/>
              </a:rPr>
              <a:t>WMS servers</a:t>
            </a:r>
          </a:p>
          <a:p>
            <a:pPr>
              <a:spcBef>
                <a:spcPts val="1925"/>
              </a:spcBef>
            </a:pPr>
            <a:r>
              <a:rPr lang="en-US" sz="1900" smtClean="0">
                <a:ea typeface="ＭＳ Ｐゴシック" pitchFamily="34" charset="-128"/>
              </a:rPr>
              <a:t> User tools</a:t>
            </a:r>
          </a:p>
          <a:p>
            <a:pPr lvl="1">
              <a:spcBef>
                <a:spcPts val="638"/>
              </a:spcBef>
            </a:pPr>
            <a:r>
              <a:rPr lang="en-US" sz="1900" smtClean="0">
                <a:latin typeface="Arial (Cuerpo)"/>
                <a:ea typeface="ＭＳ Ｐゴシック" pitchFamily="34" charset="-128"/>
              </a:rPr>
              <a:t>Graphical search</a:t>
            </a:r>
          </a:p>
          <a:p>
            <a:pPr lvl="1">
              <a:spcBef>
                <a:spcPts val="638"/>
              </a:spcBef>
            </a:pPr>
            <a:r>
              <a:rPr lang="en-US" sz="1900" smtClean="0">
                <a:latin typeface="Arial (Cuerpo)"/>
                <a:ea typeface="ＭＳ Ｐゴシック" pitchFamily="34" charset="-128"/>
              </a:rPr>
              <a:t>Symbol, line and color configuration</a:t>
            </a:r>
          </a:p>
          <a:p>
            <a:pPr lvl="1">
              <a:spcBef>
                <a:spcPts val="638"/>
              </a:spcBef>
            </a:pPr>
            <a:r>
              <a:rPr lang="en-US" sz="1900" smtClean="0">
                <a:latin typeface="Arial (Cuerpo)"/>
                <a:ea typeface="ＭＳ Ｐゴシック" pitchFamily="34" charset="-128"/>
              </a:rPr>
              <a:t>Graphical data modification</a:t>
            </a:r>
          </a:p>
          <a:p>
            <a:pPr>
              <a:spcBef>
                <a:spcPts val="638"/>
              </a:spcBef>
            </a:pPr>
            <a:r>
              <a:rPr lang="en-US" sz="1900" smtClean="0">
                <a:ea typeface="ＭＳ Ｐゴシック" pitchFamily="34" charset="-128"/>
              </a:rPr>
              <a:t> Geographical tools</a:t>
            </a:r>
          </a:p>
          <a:p>
            <a:pPr lvl="1">
              <a:spcBef>
                <a:spcPts val="638"/>
              </a:spcBef>
            </a:pPr>
            <a:r>
              <a:rPr lang="en-US" sz="1900" smtClean="0">
                <a:latin typeface="Arial (Cuerpo)"/>
                <a:ea typeface="ＭＳ Ｐゴシック" pitchFamily="34" charset="-128"/>
              </a:rPr>
              <a:t>Several projections allowed</a:t>
            </a:r>
            <a:endParaRPr lang="en-US" sz="1900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Map Viewer (GIS): Features</a:t>
            </a:r>
            <a:endParaRPr lang="en-US" dirty="0"/>
          </a:p>
        </p:txBody>
      </p:sp>
      <p:sp>
        <p:nvSpPr>
          <p:cNvPr id="41989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41990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5E68D21B-9B6D-4E8C-925D-34E651730381}" type="slidenum">
              <a:rPr lang="es-ES_tradnl" smtClean="0"/>
              <a:pPr defTabSz="487363"/>
              <a:t>37</a:t>
            </a:fld>
            <a:endParaRPr lang="es-ES_tradnl" smtClean="0"/>
          </a:p>
        </p:txBody>
      </p:sp>
      <p:pic>
        <p:nvPicPr>
          <p:cNvPr id="6" name="Picture 7" descr="D:\project.management\imatia\ontimize\business promotion\presentations\images\gis2.jpg"/>
          <p:cNvPicPr>
            <a:picLocks noChangeAspect="1" noChangeArrowheads="1"/>
          </p:cNvPicPr>
          <p:nvPr/>
        </p:nvPicPr>
        <p:blipFill>
          <a:blip r:embed="rId3"/>
          <a:srcRect l="16933" t="31284" r="25081" b="16420"/>
          <a:stretch>
            <a:fillRect/>
          </a:stretch>
        </p:blipFill>
        <p:spPr bwMode="auto">
          <a:xfrm>
            <a:off x="4233858" y="3086096"/>
            <a:ext cx="5429288" cy="3362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Document Management</a:t>
            </a:r>
            <a:endParaRPr lang="en-US" dirty="0"/>
          </a:p>
        </p:txBody>
      </p:sp>
      <p:sp>
        <p:nvSpPr>
          <p:cNvPr id="43011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43012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92EC965A-60AD-47ED-AA9A-41DC831EFB5F}" type="slidenum">
              <a:rPr lang="es-ES_tradnl" smtClean="0"/>
              <a:pPr defTabSz="487363"/>
              <a:t>38</a:t>
            </a:fld>
            <a:endParaRPr lang="es-ES_tradnl" smtClean="0"/>
          </a:p>
        </p:txBody>
      </p:sp>
      <p:pic>
        <p:nvPicPr>
          <p:cNvPr id="36871" name="Picture 7" descr="D:\project.management\imatia\ontimize\business promotion\presentations\images\tree-search.png"/>
          <p:cNvPicPr>
            <a:picLocks noChangeAspect="1" noChangeArrowheads="1"/>
          </p:cNvPicPr>
          <p:nvPr/>
        </p:nvPicPr>
        <p:blipFill>
          <a:blip r:embed="rId2"/>
          <a:srcRect l="687" t="12186" r="1098" b="3618"/>
          <a:stretch>
            <a:fillRect/>
          </a:stretch>
        </p:blipFill>
        <p:spPr bwMode="auto">
          <a:xfrm>
            <a:off x="3124188" y="1467266"/>
            <a:ext cx="3404399" cy="1809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3014" name="1 Marcador de contenido"/>
          <p:cNvSpPr>
            <a:spLocks noGrp="1"/>
          </p:cNvSpPr>
          <p:nvPr>
            <p:ph idx="1"/>
          </p:nvPr>
        </p:nvSpPr>
        <p:spPr>
          <a:xfrm>
            <a:off x="228600" y="1066800"/>
            <a:ext cx="3017838" cy="4827588"/>
          </a:xfrm>
          <a:custGeom>
            <a:avLst/>
            <a:gdLst>
              <a:gd name="T0" fmla="*/ 0 w 8229600"/>
              <a:gd name="T1" fmla="*/ 0 h 4525963"/>
              <a:gd name="T2" fmla="*/ 0 w 8229600"/>
              <a:gd name="T3" fmla="*/ 0 h 4525963"/>
              <a:gd name="T4" fmla="*/ 0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275"/>
              </a:spcBef>
            </a:pPr>
            <a:r>
              <a:rPr lang="en-US" sz="1700" smtClean="0">
                <a:ea typeface="ＭＳ Ｐゴシック" pitchFamily="34" charset="-128"/>
              </a:rPr>
              <a:t> JCR Integration (Java Content Repository) </a:t>
            </a:r>
          </a:p>
          <a:p>
            <a:pPr>
              <a:spcBef>
                <a:spcPts val="1275"/>
              </a:spcBef>
            </a:pPr>
            <a:r>
              <a:rPr lang="en-US" sz="1700" smtClean="0">
                <a:ea typeface="ＭＳ Ｐゴシック" pitchFamily="34" charset="-128"/>
              </a:rPr>
              <a:t> Access control</a:t>
            </a:r>
          </a:p>
          <a:p>
            <a:pPr>
              <a:spcBef>
                <a:spcPts val="1275"/>
              </a:spcBef>
            </a:pPr>
            <a:r>
              <a:rPr lang="en-US" sz="1700" smtClean="0">
                <a:ea typeface="ＭＳ Ｐゴシック" pitchFamily="34" charset="-128"/>
              </a:rPr>
              <a:t> Document properties</a:t>
            </a:r>
          </a:p>
          <a:p>
            <a:pPr>
              <a:spcBef>
                <a:spcPts val="1275"/>
              </a:spcBef>
            </a:pPr>
            <a:r>
              <a:rPr lang="en-US" sz="1700" smtClean="0">
                <a:ea typeface="ＭＳ Ｐゴシック" pitchFamily="34" charset="-128"/>
              </a:rPr>
              <a:t> Content &amp; properties based searches</a:t>
            </a:r>
          </a:p>
          <a:p>
            <a:pPr>
              <a:spcBef>
                <a:spcPts val="1275"/>
              </a:spcBef>
            </a:pPr>
            <a:r>
              <a:rPr lang="en-US" sz="1700" smtClean="0">
                <a:ea typeface="ＭＳ Ｐゴシック" pitchFamily="34" charset="-128"/>
              </a:rPr>
              <a:t> Cache of structure and documents that have been requested or may be needed </a:t>
            </a:r>
          </a:p>
          <a:p>
            <a:pPr>
              <a:spcBef>
                <a:spcPts val="1275"/>
              </a:spcBef>
            </a:pPr>
            <a:r>
              <a:rPr lang="en-US" sz="1700" smtClean="0">
                <a:ea typeface="ＭＳ Ｐゴシック" pitchFamily="34" charset="-128"/>
              </a:rPr>
              <a:t> Automatic modification detection</a:t>
            </a:r>
          </a:p>
          <a:p>
            <a:pPr>
              <a:spcBef>
                <a:spcPts val="1275"/>
              </a:spcBef>
            </a:pPr>
            <a:r>
              <a:rPr lang="en-US" sz="1700" smtClean="0">
                <a:ea typeface="ＭＳ Ｐゴシック" pitchFamily="34" charset="-128"/>
              </a:rPr>
              <a:t> Transparent upload &amp; download</a:t>
            </a:r>
          </a:p>
          <a:p>
            <a:pPr>
              <a:spcBef>
                <a:spcPts val="1275"/>
              </a:spcBef>
            </a:pPr>
            <a:r>
              <a:rPr lang="en-US" sz="1700" smtClean="0">
                <a:ea typeface="ＭＳ Ｐゴシック" pitchFamily="34" charset="-128"/>
              </a:rPr>
              <a:t> Offline support</a:t>
            </a:r>
          </a:p>
          <a:p>
            <a:pPr>
              <a:spcBef>
                <a:spcPts val="1275"/>
              </a:spcBef>
            </a:pPr>
            <a:r>
              <a:rPr lang="en-US" sz="1700" smtClean="0">
                <a:ea typeface="ＭＳ Ｐゴシック" pitchFamily="34" charset="-128"/>
              </a:rPr>
              <a:t> Drag &amp; Drop</a:t>
            </a:r>
          </a:p>
          <a:p>
            <a:pPr>
              <a:spcBef>
                <a:spcPts val="1275"/>
              </a:spcBef>
            </a:pPr>
            <a:r>
              <a:rPr lang="en-US" sz="1700" smtClean="0">
                <a:ea typeface="ＭＳ Ｐゴシック" pitchFamily="34" charset="-128"/>
              </a:rPr>
              <a:t> File traceability</a:t>
            </a:r>
          </a:p>
          <a:p>
            <a:pPr>
              <a:spcBef>
                <a:spcPts val="1275"/>
              </a:spcBef>
              <a:buFontTx/>
              <a:buNone/>
            </a:pPr>
            <a:endParaRPr lang="en-US" sz="1700" smtClean="0">
              <a:ea typeface="ＭＳ Ｐゴシック" pitchFamily="34" charset="-128"/>
            </a:endParaRPr>
          </a:p>
        </p:txBody>
      </p:sp>
      <p:pic>
        <p:nvPicPr>
          <p:cNvPr id="36870" name="Picture 6" descr="D:\project.management\imatia\ontimize\business promotion\presentations\images\form-procedures.png"/>
          <p:cNvPicPr>
            <a:picLocks noChangeAspect="1" noChangeArrowheads="1"/>
          </p:cNvPicPr>
          <p:nvPr/>
        </p:nvPicPr>
        <p:blipFill>
          <a:blip r:embed="rId3">
            <a:lum/>
          </a:blip>
          <a:srcRect l="15455" t="34831" r="1259" b="1027"/>
          <a:stretch>
            <a:fillRect/>
          </a:stretch>
        </p:blipFill>
        <p:spPr bwMode="auto">
          <a:xfrm>
            <a:off x="3392494" y="2590792"/>
            <a:ext cx="6181942" cy="3505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contenido"/>
          <p:cNvSpPr>
            <a:spLocks noGrp="1"/>
          </p:cNvSpPr>
          <p:nvPr>
            <p:ph idx="1"/>
          </p:nvPr>
        </p:nvSpPr>
        <p:spPr>
          <a:xfrm>
            <a:off x="487363" y="1381125"/>
            <a:ext cx="3532187" cy="4827588"/>
          </a:xfrm>
          <a:custGeom>
            <a:avLst/>
            <a:gdLst>
              <a:gd name="T0" fmla="*/ 0 w 8229600"/>
              <a:gd name="T1" fmla="*/ 0 h 4525963"/>
              <a:gd name="T2" fmla="*/ 3122 w 8229600"/>
              <a:gd name="T3" fmla="*/ 0 h 4525963"/>
              <a:gd name="T4" fmla="*/ 3122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Configurable drawing elements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Org-charts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Processes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Schematics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Access to related forms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Quick-view of associated data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Graphical collaboration over the Internet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Diagram Editor</a:t>
            </a:r>
            <a:endParaRPr lang="en-US" dirty="0"/>
          </a:p>
        </p:txBody>
      </p:sp>
      <p:sp>
        <p:nvSpPr>
          <p:cNvPr id="44036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44037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3CE8315B-A67E-4B85-8FF4-E018E2190B8A}" type="slidenum">
              <a:rPr lang="es-ES_tradnl" smtClean="0"/>
              <a:pPr defTabSz="487363"/>
              <a:t>39</a:t>
            </a:fld>
            <a:endParaRPr lang="es-ES_tradnl" smtClean="0"/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9525" y="1585898"/>
            <a:ext cx="5307869" cy="39195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smtClean="0"/>
              <a:t>Technology Priority Matrix</a:t>
            </a:r>
            <a:endParaRPr lang="en-US"/>
          </a:p>
        </p:txBody>
      </p:sp>
      <p:sp>
        <p:nvSpPr>
          <p:cNvPr id="8195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n-US" smtClean="0"/>
              <a:t>www.ontimize.com</a:t>
            </a:r>
          </a:p>
        </p:txBody>
      </p:sp>
      <p:sp>
        <p:nvSpPr>
          <p:cNvPr id="8196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0159CD57-02D8-44AF-8B0B-F7F3A62C7967}" type="slidenum">
              <a:rPr lang="en-US" smtClean="0"/>
              <a:pPr defTabSz="487363"/>
              <a:t>4</a:t>
            </a:fld>
            <a:endParaRPr lang="en-US" smtClean="0"/>
          </a:p>
        </p:txBody>
      </p:sp>
      <p:pic>
        <p:nvPicPr>
          <p:cNvPr id="103426" name="Picture 2" descr="D:\Pictures\gartner.tech.priority.matri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032" y="1055689"/>
            <a:ext cx="5637404" cy="55308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contenido"/>
          <p:cNvSpPr>
            <a:spLocks noGrp="1"/>
          </p:cNvSpPr>
          <p:nvPr>
            <p:ph idx="1"/>
          </p:nvPr>
        </p:nvSpPr>
        <p:spPr>
          <a:xfrm>
            <a:off x="487363" y="973138"/>
            <a:ext cx="5461000" cy="4827587"/>
          </a:xfrm>
          <a:custGeom>
            <a:avLst/>
            <a:gdLst>
              <a:gd name="T0" fmla="*/ 0 w 8229600"/>
              <a:gd name="T1" fmla="*/ 0 h 4525963"/>
              <a:gd name="T2" fmla="*/ 243681 w 8229600"/>
              <a:gd name="T3" fmla="*/ 0 h 4525963"/>
              <a:gd name="T4" fmla="*/ 243681 w 8229600"/>
              <a:gd name="T5" fmla="*/ 15420065 h 4525963"/>
              <a:gd name="T6" fmla="*/ 0 w 8229600"/>
              <a:gd name="T7" fmla="*/ 15420065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Internet access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Configurable diagrams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Installation types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Alarm management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Simulation &amp; playback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Monitoring &amp; control via GPRS, UMTS, SMS, TCP/IP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MODBUS interface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E-mail or SMS notifications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Data &amp; reports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Graphs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Control and Monitoring (SCADA)</a:t>
            </a:r>
            <a:endParaRPr lang="en-US" dirty="0"/>
          </a:p>
        </p:txBody>
      </p:sp>
      <p:sp>
        <p:nvSpPr>
          <p:cNvPr id="45060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4506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2F73EEE6-4764-485D-ADAA-087AF9FEB21B}" type="slidenum">
              <a:rPr lang="es-ES_tradnl" smtClean="0"/>
              <a:pPr defTabSz="487363"/>
              <a:t>40</a:t>
            </a:fld>
            <a:endParaRPr lang="es-ES_tradnl" smtClean="0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684" y="1381125"/>
            <a:ext cx="3286148" cy="3023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contenido"/>
          <p:cNvSpPr>
            <a:spLocks noGrp="1"/>
          </p:cNvSpPr>
          <p:nvPr>
            <p:ph idx="1"/>
          </p:nvPr>
        </p:nvSpPr>
        <p:spPr>
          <a:xfrm>
            <a:off x="487363" y="990600"/>
            <a:ext cx="8778875" cy="4827588"/>
          </a:xfr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Workflow Engine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Tasks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Decisions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Timers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Concurrency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Synchronization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Triggers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Messages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Visual Editor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Integrated in Ontimize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Contextual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Users can: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See flow diagram / state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Launch tasks from diagram or list</a:t>
            </a:r>
          </a:p>
          <a:p>
            <a:pPr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6084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46085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8E39B057-F0D3-4DBB-9364-EB6303601F75}" type="slidenum">
              <a:rPr lang="es-ES_tradnl" smtClean="0"/>
              <a:pPr defTabSz="487363"/>
              <a:t>41</a:t>
            </a:fld>
            <a:endParaRPr lang="es-ES_tradnl" smtClean="0"/>
          </a:p>
        </p:txBody>
      </p:sp>
      <p:pic>
        <p:nvPicPr>
          <p:cNvPr id="44039" name="Picture 7" descr="D:\project.management\imatia\ontimize\business promotion\presentations\images\workflow.png"/>
          <p:cNvPicPr>
            <a:picLocks noChangeAspect="1" noChangeArrowheads="1"/>
          </p:cNvPicPr>
          <p:nvPr/>
        </p:nvPicPr>
        <p:blipFill>
          <a:blip r:embed="rId2"/>
          <a:srcRect l="1506" t="15597" r="36546" b="7308"/>
          <a:stretch>
            <a:fillRect/>
          </a:stretch>
        </p:blipFill>
        <p:spPr bwMode="auto">
          <a:xfrm>
            <a:off x="4448172" y="1185858"/>
            <a:ext cx="5091114" cy="42824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5230" y="961960"/>
            <a:ext cx="5572164" cy="31083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7107" name="1 Marcador de contenido"/>
          <p:cNvSpPr>
            <a:spLocks noGrp="1"/>
          </p:cNvSpPr>
          <p:nvPr>
            <p:ph idx="1"/>
          </p:nvPr>
        </p:nvSpPr>
        <p:spPr>
          <a:xfrm>
            <a:off x="233363" y="1401763"/>
            <a:ext cx="3675062" cy="4827587"/>
          </a:xfrm>
          <a:custGeom>
            <a:avLst/>
            <a:gdLst>
              <a:gd name="T0" fmla="*/ 0 w 8229600"/>
              <a:gd name="T1" fmla="*/ 0 h 4525963"/>
              <a:gd name="T2" fmla="*/ 142 w 8229600"/>
              <a:gd name="T3" fmla="*/ 0 h 4525963"/>
              <a:gd name="T4" fmla="*/ 142 w 8229600"/>
              <a:gd name="T5" fmla="*/ 15420074 h 4525963"/>
              <a:gd name="T6" fmla="*/ 0 w 8229600"/>
              <a:gd name="T7" fmla="*/ 15420074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View events for multiple resources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Events linked to entities and forms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Different types of events and activities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Include event information in reports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Multi – user tasks management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Agenda / Planning</a:t>
            </a:r>
            <a:endParaRPr lang="en-US" dirty="0"/>
          </a:p>
        </p:txBody>
      </p:sp>
      <p:sp>
        <p:nvSpPr>
          <p:cNvPr id="47109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47110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6E3F8AA1-EF80-42F8-89C5-2A38706FB7C3}" type="slidenum">
              <a:rPr lang="es-ES_tradnl" smtClean="0"/>
              <a:pPr defTabSz="487363"/>
              <a:t>42</a:t>
            </a:fld>
            <a:endParaRPr lang="es-ES_tradnl" smtClean="0"/>
          </a:p>
        </p:txBody>
      </p:sp>
      <p:pic>
        <p:nvPicPr>
          <p:cNvPr id="6" name="Picture 2" descr="C:\Users\cibran.ledo\Pictures\planning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2553" y="3035313"/>
            <a:ext cx="4703222" cy="34798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contenido"/>
          <p:cNvSpPr>
            <a:spLocks noGrp="1"/>
          </p:cNvSpPr>
          <p:nvPr>
            <p:ph idx="1"/>
          </p:nvPr>
        </p:nvSpPr>
        <p:spPr>
          <a:xfrm>
            <a:off x="1430338" y="1381125"/>
            <a:ext cx="3017837" cy="4827588"/>
          </a:xfrm>
          <a:custGeom>
            <a:avLst/>
            <a:gdLst>
              <a:gd name="T0" fmla="*/ 0 w 8229600"/>
              <a:gd name="T1" fmla="*/ 0 h 4525963"/>
              <a:gd name="T2" fmla="*/ 0 w 8229600"/>
              <a:gd name="T3" fmla="*/ 0 h 4525963"/>
              <a:gd name="T4" fmla="*/ 0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Work packages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Dependencies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Gantt</a:t>
            </a:r>
            <a:endParaRPr lang="en-US" dirty="0"/>
          </a:p>
        </p:txBody>
      </p:sp>
      <p:sp>
        <p:nvSpPr>
          <p:cNvPr id="48132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48133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A8874F63-7791-4526-912F-1204139C9829}" type="slidenum">
              <a:rPr lang="es-ES_tradnl" smtClean="0"/>
              <a:pPr defTabSz="487363"/>
              <a:t>43</a:t>
            </a:fld>
            <a:endParaRPr lang="es-ES_tradnl" smtClean="0"/>
          </a:p>
        </p:txBody>
      </p:sp>
      <p:pic>
        <p:nvPicPr>
          <p:cNvPr id="6" name="Picture 5" descr="C:\downloads\RecepcionActivaMEcapturas\capturas\gantt_snapsh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911" y="2953178"/>
            <a:ext cx="8636160" cy="2633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8135" name="1 Marcador de contenido"/>
          <p:cNvSpPr>
            <a:spLocks/>
          </p:cNvSpPr>
          <p:nvPr/>
        </p:nvSpPr>
        <p:spPr bwMode="auto">
          <a:xfrm>
            <a:off x="4662488" y="1381125"/>
            <a:ext cx="4033837" cy="4827588"/>
          </a:xfrm>
          <a:custGeom>
            <a:avLst/>
            <a:gdLst>
              <a:gd name="T0" fmla="*/ 0 w 8229600"/>
              <a:gd name="T1" fmla="*/ 0 h 4525963"/>
              <a:gd name="T2" fmla="*/ 0 w 8229600"/>
              <a:gd name="T3" fmla="*/ 0 h 4525963"/>
              <a:gd name="T4" fmla="*/ 0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/>
          <a:lstStyle/>
          <a:p>
            <a:pPr eaLnBrk="0" hangingPunct="0">
              <a:spcBef>
                <a:spcPts val="1925"/>
              </a:spcBef>
              <a:buClr>
                <a:srgbClr val="FFCC33"/>
              </a:buClr>
              <a:buSzPct val="110000"/>
              <a:buFontTx/>
              <a:buChar char="•"/>
            </a:pPr>
            <a:r>
              <a:rPr lang="en-US" sz="2100" b="1">
                <a:solidFill>
                  <a:schemeClr val="bg1"/>
                </a:solidFill>
                <a:latin typeface="Arial (Cuerpo)"/>
                <a:ea typeface="Arial (Cuerpo)"/>
                <a:cs typeface="Arial (Cuerpo)"/>
              </a:rPr>
              <a:t> Linked to entities and forms</a:t>
            </a:r>
          </a:p>
          <a:p>
            <a:pPr eaLnBrk="0" hangingPunct="0">
              <a:spcBef>
                <a:spcPts val="1925"/>
              </a:spcBef>
              <a:buClr>
                <a:srgbClr val="FFCC33"/>
              </a:buClr>
              <a:buSzPct val="110000"/>
              <a:buFontTx/>
              <a:buChar char="•"/>
            </a:pPr>
            <a:r>
              <a:rPr lang="en-US" sz="2100" b="1">
                <a:solidFill>
                  <a:schemeClr val="bg1"/>
                </a:solidFill>
                <a:latin typeface="Arial (Cuerpo)"/>
                <a:ea typeface="Arial (Cuerpo)"/>
                <a:cs typeface="Arial (Cuerpo)"/>
              </a:rPr>
              <a:t> Visual editing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49155" name="Marcador de número de diapositiva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09DAD08F-7BF3-4986-9FEF-1D555B5A2EB0}" type="slidenum">
              <a:rPr lang="es-ES_tradnl" smtClean="0"/>
              <a:pPr defTabSz="487363"/>
              <a:t>44</a:t>
            </a:fld>
            <a:endParaRPr lang="es-ES_tradnl" smtClean="0"/>
          </a:p>
        </p:txBody>
      </p:sp>
      <p:pic>
        <p:nvPicPr>
          <p:cNvPr id="49156" name="Picture 5" descr="D:\project.management\imatia\ontimize\business.promotion\presentations\images\img_OntimizeME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contenido"/>
          <p:cNvSpPr>
            <a:spLocks noGrp="1"/>
          </p:cNvSpPr>
          <p:nvPr>
            <p:ph idx="1"/>
          </p:nvPr>
        </p:nvSpPr>
        <p:spPr>
          <a:xfrm>
            <a:off x="161925" y="1116013"/>
            <a:ext cx="4389438" cy="4827587"/>
          </a:xfrm>
          <a:custGeom>
            <a:avLst/>
            <a:gdLst>
              <a:gd name="T0" fmla="*/ 0 w 8229600"/>
              <a:gd name="T1" fmla="*/ 0 h 4525963"/>
              <a:gd name="T2" fmla="*/ 6857 w 8229600"/>
              <a:gd name="T3" fmla="*/ 0 h 4525963"/>
              <a:gd name="T4" fmla="*/ 6857 w 8229600"/>
              <a:gd name="T5" fmla="*/ 15420065 h 4525963"/>
              <a:gd name="T6" fmla="*/ 0 w 8229600"/>
              <a:gd name="T7" fmla="*/ 15420065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Ontimize for Mobility Solutions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Focused on the GUI and the connectivity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Online / offline support </a:t>
            </a:r>
          </a:p>
          <a:p>
            <a:pPr lvl="1"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Standalone applications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100% compliant to Ontimize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Open and scalable</a:t>
            </a:r>
          </a:p>
          <a:p>
            <a:pPr lvl="1"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Based on XML and Java ME</a:t>
            </a:r>
          </a:p>
          <a:p>
            <a:pPr lvl="1"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Allows inserting custom components</a:t>
            </a:r>
          </a:p>
          <a:p>
            <a:pPr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  <a:p>
            <a:pPr lvl="1"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Ontimize ME</a:t>
            </a:r>
            <a:endParaRPr lang="en-US" dirty="0"/>
          </a:p>
        </p:txBody>
      </p:sp>
      <p:sp>
        <p:nvSpPr>
          <p:cNvPr id="50180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5018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9E781997-0B83-441B-B71C-194FD4C2B409}" type="slidenum">
              <a:rPr lang="es-ES_tradnl" smtClean="0"/>
              <a:pPr defTabSz="487363"/>
              <a:t>45</a:t>
            </a:fld>
            <a:endParaRPr lang="es-ES_tradnl" smtClean="0"/>
          </a:p>
        </p:txBody>
      </p:sp>
      <p:pic>
        <p:nvPicPr>
          <p:cNvPr id="48138" name="Picture 10" descr="D:\project.management\imatia\ontimize\business.promotion\presentations\images\movil01_transpar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2" y="1116013"/>
            <a:ext cx="2099441" cy="42560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8137" name="Picture 9" descr="D:\project.management\imatia\ontimize\business.promotion\presentations\images\movil02_transpar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495" y="1371584"/>
            <a:ext cx="2408015" cy="4881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8139" name="Picture 11" descr="D:\project.management\imatia\ontimize\business.promotion\presentations\images\movil03_transpar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262" y="1735001"/>
            <a:ext cx="2498884" cy="50658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Ontimize ME: Architecture</a:t>
            </a:r>
            <a:endParaRPr lang="en-US" dirty="0"/>
          </a:p>
        </p:txBody>
      </p:sp>
      <p:sp>
        <p:nvSpPr>
          <p:cNvPr id="51203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51204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732D9BAE-D3B2-406B-AF66-66BE12CB8CC8}" type="slidenum">
              <a:rPr lang="es-ES_tradnl" smtClean="0"/>
              <a:pPr defTabSz="487363"/>
              <a:t>46</a:t>
            </a:fld>
            <a:endParaRPr lang="es-ES_tradnl" smtClean="0"/>
          </a:p>
        </p:txBody>
      </p:sp>
      <p:pic>
        <p:nvPicPr>
          <p:cNvPr id="51205" name="Picture 7" descr="\\IMATIA100\CompartidoNoBackup\00_Diseño\Ontimize\Recursos\GRAFICAS\090406_stack_gu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88" y="1028700"/>
            <a:ext cx="8607425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1 Marcador de contenido"/>
          <p:cNvSpPr>
            <a:spLocks/>
          </p:cNvSpPr>
          <p:nvPr/>
        </p:nvSpPr>
        <p:spPr bwMode="auto">
          <a:xfrm>
            <a:off x="5305425" y="4987925"/>
            <a:ext cx="3714750" cy="1812925"/>
          </a:xfrm>
          <a:custGeom>
            <a:avLst/>
            <a:gdLst>
              <a:gd name="T0" fmla="*/ 0 w 8229600"/>
              <a:gd name="T1" fmla="*/ 0 h 4525963"/>
              <a:gd name="T2" fmla="*/ 925 w 8229600"/>
              <a:gd name="T3" fmla="*/ 0 h 4525963"/>
              <a:gd name="T4" fmla="*/ 925 w 8229600"/>
              <a:gd name="T5" fmla="*/ 121 h 4525963"/>
              <a:gd name="T6" fmla="*/ 0 w 8229600"/>
              <a:gd name="T7" fmla="*/ 121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/>
          <a:lstStyle/>
          <a:p>
            <a:pPr eaLnBrk="0" hangingPunct="0">
              <a:spcBef>
                <a:spcPts val="1925"/>
              </a:spcBef>
              <a:buClr>
                <a:srgbClr val="FFCC33"/>
              </a:buClr>
              <a:buSzPct val="110000"/>
              <a:buFontTx/>
              <a:buChar char="•"/>
            </a:pPr>
            <a:r>
              <a:rPr lang="en-US" sz="2100" b="1">
                <a:solidFill>
                  <a:schemeClr val="bg1"/>
                </a:solidFill>
                <a:latin typeface="Arial (Cuerpo)"/>
                <a:ea typeface="Arial (Cuerpo)"/>
                <a:cs typeface="Arial (Cuerpo)"/>
              </a:rPr>
              <a:t> Ontimize synchronization</a:t>
            </a:r>
          </a:p>
          <a:p>
            <a:pPr eaLnBrk="0" hangingPunct="0">
              <a:spcBef>
                <a:spcPts val="1925"/>
              </a:spcBef>
              <a:buClr>
                <a:srgbClr val="FFCC33"/>
              </a:buClr>
              <a:buSzPct val="110000"/>
              <a:buFontTx/>
              <a:buChar char="•"/>
            </a:pPr>
            <a:r>
              <a:rPr lang="en-US" sz="2100" b="1">
                <a:solidFill>
                  <a:schemeClr val="bg1"/>
                </a:solidFill>
                <a:latin typeface="Arial (Cuerpo)"/>
                <a:ea typeface="Arial (Cuerpo)"/>
                <a:cs typeface="Arial (Cuerpo)"/>
              </a:rPr>
              <a:t> Stand alone persistence</a:t>
            </a:r>
          </a:p>
          <a:p>
            <a:pPr eaLnBrk="0" hangingPunct="0">
              <a:spcBef>
                <a:spcPts val="1925"/>
              </a:spcBef>
              <a:buClr>
                <a:srgbClr val="FFCC33"/>
              </a:buClr>
              <a:buSzPct val="110000"/>
              <a:buFontTx/>
              <a:buChar char="•"/>
            </a:pPr>
            <a:r>
              <a:rPr lang="en-US" sz="2100" b="1">
                <a:solidFill>
                  <a:schemeClr val="bg1"/>
                </a:solidFill>
                <a:latin typeface="Arial (Cuerpo)"/>
                <a:ea typeface="Arial Bold"/>
                <a:cs typeface="Arial Bold"/>
              </a:rPr>
              <a:t> Ontimize communication</a:t>
            </a:r>
            <a:endParaRPr lang="en-US" sz="2100" b="1">
              <a:solidFill>
                <a:srgbClr val="FFCC33"/>
              </a:solidFill>
              <a:latin typeface="Arial Bold"/>
              <a:ea typeface="Arial Bold"/>
              <a:cs typeface="Arial Bold"/>
            </a:endParaRPr>
          </a:p>
        </p:txBody>
      </p:sp>
      <p:sp>
        <p:nvSpPr>
          <p:cNvPr id="51207" name="1 Marcador de contenido"/>
          <p:cNvSpPr>
            <a:spLocks noGrp="1"/>
          </p:cNvSpPr>
          <p:nvPr>
            <p:ph idx="1"/>
          </p:nvPr>
        </p:nvSpPr>
        <p:spPr>
          <a:xfrm>
            <a:off x="773113" y="4987925"/>
            <a:ext cx="4389437" cy="1166813"/>
          </a:xfrm>
          <a:custGeom>
            <a:avLst/>
            <a:gdLst>
              <a:gd name="T0" fmla="*/ 0 w 8229600"/>
              <a:gd name="T1" fmla="*/ 0 h 4525963"/>
              <a:gd name="T2" fmla="*/ 6857 w 8229600"/>
              <a:gd name="T3" fmla="*/ 0 h 4525963"/>
              <a:gd name="T4" fmla="*/ 6857 w 8229600"/>
              <a:gd name="T5" fmla="*/ 1 h 4525963"/>
              <a:gd name="T6" fmla="*/ 0 w 8229600"/>
              <a:gd name="T7" fmla="*/ 1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Easy deployment and update</a:t>
            </a:r>
          </a:p>
          <a:p>
            <a:pPr lvl="1">
              <a:spcBef>
                <a:spcPts val="600"/>
              </a:spcBef>
            </a:pPr>
            <a:r>
              <a:rPr lang="en-US" smtClean="0">
                <a:ea typeface="ＭＳ Ｐゴシック" pitchFamily="34" charset="-128"/>
              </a:rPr>
              <a:t> Over-the-air (OTA)</a:t>
            </a:r>
          </a:p>
          <a:p>
            <a:pPr lvl="1">
              <a:spcBef>
                <a:spcPts val="600"/>
              </a:spcBef>
            </a:pPr>
            <a:r>
              <a:rPr lang="en-US" smtClean="0">
                <a:ea typeface="ＭＳ Ｐゴシック" pitchFamily="34" charset="-128"/>
              </a:rPr>
              <a:t> CAB files</a:t>
            </a:r>
          </a:p>
          <a:p>
            <a:pPr lvl="1">
              <a:spcBef>
                <a:spcPts val="600"/>
              </a:spcBef>
            </a:pPr>
            <a:r>
              <a:rPr lang="en-US" smtClean="0">
                <a:ea typeface="ＭＳ Ｐゴシック" pitchFamily="34" charset="-128"/>
              </a:rPr>
              <a:t>MSI (ActiveSync)</a:t>
            </a:r>
          </a:p>
          <a:p>
            <a:pPr lvl="1">
              <a:spcBef>
                <a:spcPts val="600"/>
              </a:spcBef>
            </a:pPr>
            <a:r>
              <a:rPr lang="en-US" smtClean="0">
                <a:ea typeface="ＭＳ Ｐゴシック" pitchFamily="34" charset="-128"/>
              </a:rPr>
              <a:t>PRC (Palm)</a:t>
            </a:r>
          </a:p>
          <a:p>
            <a:pPr lvl="1"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Ontimize ME: Stack</a:t>
            </a:r>
            <a:endParaRPr lang="en-US" dirty="0"/>
          </a:p>
        </p:txBody>
      </p:sp>
      <p:sp>
        <p:nvSpPr>
          <p:cNvPr id="52227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52228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27038C11-B11D-4F5B-A355-8E6A12089344}" type="slidenum">
              <a:rPr lang="es-ES_tradnl" smtClean="0"/>
              <a:pPr defTabSz="487363"/>
              <a:t>47</a:t>
            </a:fld>
            <a:endParaRPr lang="es-ES_tradnl" smtClean="0"/>
          </a:p>
        </p:txBody>
      </p:sp>
      <p:pic>
        <p:nvPicPr>
          <p:cNvPr id="52229" name="Picture 6" descr="\\imatia100\CompartidoNoBackup\00_Diseño\Ontimize\Recursos\GRAFICAS\090617_stack_Applicati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5113" y="1289050"/>
            <a:ext cx="6683375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53251" name="Marcador de número de diapositiva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CF9FC400-5C22-4308-919D-7C85D8BA2C4A}" type="slidenum">
              <a:rPr lang="es-ES_tradnl" smtClean="0"/>
              <a:pPr defTabSz="487363"/>
              <a:t>48</a:t>
            </a:fld>
            <a:endParaRPr lang="es-ES_tradnl" smtClean="0"/>
          </a:p>
        </p:txBody>
      </p:sp>
      <p:pic>
        <p:nvPicPr>
          <p:cNvPr id="53252" name="4 Imagen" descr="img_Eclipse1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contenido"/>
          <p:cNvSpPr>
            <a:spLocks noGrp="1"/>
          </p:cNvSpPr>
          <p:nvPr>
            <p:ph idx="1"/>
          </p:nvPr>
        </p:nvSpPr>
        <p:spPr>
          <a:xfrm>
            <a:off x="487363" y="942975"/>
            <a:ext cx="4389437" cy="4827588"/>
          </a:xfrm>
          <a:custGeom>
            <a:avLst/>
            <a:gdLst>
              <a:gd name="T0" fmla="*/ 0 w 8229600"/>
              <a:gd name="T1" fmla="*/ 0 h 4525963"/>
              <a:gd name="T2" fmla="*/ 53 w 8229600"/>
              <a:gd name="T3" fmla="*/ 0 h 4525963"/>
              <a:gd name="T4" fmla="*/ 53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Eclipse plugin to automate and speed up Ontimize Application development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Increases productivity &amp; efficiently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Reduces the number of errors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Visual development and edition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Handles the databinding automatically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Automates the XML and configuration files generation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Contains documentation, videos and other information useful for the developer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Ontimize Eclipse </a:t>
            </a:r>
            <a:r>
              <a:rPr lang="en-US" dirty="0" err="1" smtClean="0"/>
              <a:t>Plugin</a:t>
            </a:r>
            <a:endParaRPr lang="en-US" dirty="0"/>
          </a:p>
        </p:txBody>
      </p:sp>
      <p:sp>
        <p:nvSpPr>
          <p:cNvPr id="54276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54277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81F10FAE-2D3C-4A83-A95C-7C76ECA40932}" type="slidenum">
              <a:rPr lang="es-ES_tradnl" smtClean="0"/>
              <a:pPr defTabSz="487363"/>
              <a:t>49</a:t>
            </a:fld>
            <a:endParaRPr lang="es-ES_tradnl" smtClean="0"/>
          </a:p>
        </p:txBody>
      </p:sp>
      <p:pic>
        <p:nvPicPr>
          <p:cNvPr id="86018" name="Picture 2" descr="D:\project.management\imatia\ontimize\business promotion\presentations\images\Eclipse.plugin.drop.dow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742" y="3943352"/>
            <a:ext cx="4037916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5 Marcador de contenido" descr="090617_diagram_SoftwareCycles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7388" y="1524000"/>
            <a:ext cx="8378825" cy="4530725"/>
          </a:xfrm>
          <a:prstGeom prst="rect">
            <a:avLst/>
          </a:prstGeom>
        </p:spPr>
      </p:pic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s-ES" dirty="0" smtClean="0"/>
              <a:t>Software </a:t>
            </a:r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9220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922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95B77ED2-4AB9-44AC-BA2C-2EB974A3DF18}" type="slidenum">
              <a:rPr lang="es-ES_tradnl" smtClean="0"/>
              <a:pPr defTabSz="487363"/>
              <a:t>5</a:t>
            </a:fld>
            <a:endParaRPr lang="es-ES_tradn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contenido"/>
          <p:cNvSpPr>
            <a:spLocks noGrp="1"/>
          </p:cNvSpPr>
          <p:nvPr>
            <p:ph idx="1"/>
          </p:nvPr>
        </p:nvSpPr>
        <p:spPr>
          <a:xfrm>
            <a:off x="487363" y="1381125"/>
            <a:ext cx="3960812" cy="4827588"/>
          </a:xfrm>
          <a:custGeom>
            <a:avLst/>
            <a:gdLst>
              <a:gd name="T0" fmla="*/ 0 w 8229600"/>
              <a:gd name="T1" fmla="*/ 0 h 4525963"/>
              <a:gd name="T2" fmla="*/ 8 w 8229600"/>
              <a:gd name="T3" fmla="*/ 0 h 4525963"/>
              <a:gd name="T4" fmla="*/ 8 w 8229600"/>
              <a:gd name="T5" fmla="*/ 15420120 h 4525963"/>
              <a:gd name="T6" fmla="*/ 0 w 8229600"/>
              <a:gd name="T7" fmla="*/ 15420120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Wizards to perform the most usual tasks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Data providers mapping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Application screens design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Application deployment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Ontimize SDK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A complete eclipse with the Ontimize plugin ready to use</a:t>
            </a:r>
          </a:p>
          <a:p>
            <a:pPr lvl="1">
              <a:spcBef>
                <a:spcPts val="638"/>
              </a:spcBef>
            </a:pPr>
            <a:endParaRPr lang="en-US" smtClean="0">
              <a:latin typeface="Arial (Cuerpo)"/>
              <a:ea typeface="ＭＳ Ｐゴシック" pitchFamily="34" charset="-128"/>
            </a:endParaRP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Ontimize Eclipse </a:t>
            </a:r>
            <a:r>
              <a:rPr lang="en-US" dirty="0" err="1" smtClean="0"/>
              <a:t>Plugin</a:t>
            </a:r>
            <a:endParaRPr lang="en-US" dirty="0"/>
          </a:p>
        </p:txBody>
      </p:sp>
      <p:sp>
        <p:nvSpPr>
          <p:cNvPr id="55300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5530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DE025DA6-AE4D-4A95-BCC3-FA54C7B9721D}" type="slidenum">
              <a:rPr lang="es-ES_tradnl" smtClean="0"/>
              <a:pPr defTabSz="487363"/>
              <a:t>50</a:t>
            </a:fld>
            <a:endParaRPr lang="es-ES_tradnl" smtClean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8172" y="1381760"/>
            <a:ext cx="4998532" cy="4420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ie de página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56323" name="Marcador de número de diapositiva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C3393E22-64A2-4D3A-92AA-730CD5474BF8}" type="slidenum">
              <a:rPr lang="es-ES_tradnl" smtClean="0"/>
              <a:pPr defTabSz="487363"/>
              <a:t>51</a:t>
            </a:fld>
            <a:endParaRPr lang="es-ES_tradnl" smtClean="0"/>
          </a:p>
        </p:txBody>
      </p:sp>
      <p:pic>
        <p:nvPicPr>
          <p:cNvPr id="56324" name="4 Imagen" descr="img_TechnicalDescription1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contenido"/>
          <p:cNvSpPr>
            <a:spLocks noGrp="1"/>
          </p:cNvSpPr>
          <p:nvPr>
            <p:ph idx="1"/>
          </p:nvPr>
        </p:nvSpPr>
        <p:spPr>
          <a:xfrm>
            <a:off x="487363" y="1085850"/>
            <a:ext cx="8778875" cy="4827588"/>
          </a:xfrm>
        </p:spPr>
        <p:txBody>
          <a:bodyPr/>
          <a:lstStyle/>
          <a:p>
            <a:pPr>
              <a:spcBef>
                <a:spcPts val="1925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 Ontimize allows you to define what application you wish to have:</a:t>
            </a:r>
          </a:p>
          <a:p>
            <a:pPr lvl="1">
              <a:spcBef>
                <a:spcPts val="638"/>
              </a:spcBef>
              <a:defRPr/>
            </a:pPr>
            <a:r>
              <a:rPr lang="en-US" dirty="0" smtClean="0">
                <a:latin typeface="Arial (Cuerpo)"/>
                <a:ea typeface="ＭＳ Ｐゴシック" pitchFamily="34" charset="-128"/>
              </a:rPr>
              <a:t>Client (Graphical User Interface)</a:t>
            </a:r>
          </a:p>
          <a:p>
            <a:pPr lvl="1">
              <a:spcBef>
                <a:spcPts val="638"/>
              </a:spcBef>
              <a:defRPr/>
            </a:pPr>
            <a:r>
              <a:rPr lang="en-US" dirty="0" smtClean="0">
                <a:latin typeface="Arial (Cuerpo)"/>
                <a:ea typeface="ＭＳ Ｐゴシック" pitchFamily="34" charset="-128"/>
              </a:rPr>
              <a:t>Server (Data Entities)</a:t>
            </a:r>
          </a:p>
          <a:p>
            <a:pPr>
              <a:spcBef>
                <a:spcPts val="1925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 Without having to worry about how to implement it in a program</a:t>
            </a:r>
          </a:p>
          <a:p>
            <a:pPr>
              <a:spcBef>
                <a:spcPts val="1925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 Basic logic (presentation and business) is included</a:t>
            </a:r>
          </a:p>
          <a:p>
            <a:pPr>
              <a:spcBef>
                <a:spcPts val="1925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 Advanced logic is programmed</a:t>
            </a:r>
          </a:p>
          <a:p>
            <a:pPr>
              <a:spcBef>
                <a:spcPts val="1925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This allows implementing many user requirements without programming</a:t>
            </a:r>
          </a:p>
          <a:p>
            <a:pPr>
              <a:spcBef>
                <a:spcPts val="1925"/>
              </a:spcBef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algn="ctr">
              <a:spcBef>
                <a:spcPts val="1925"/>
              </a:spcBef>
              <a:buFontTx/>
              <a:buNone/>
              <a:defRPr/>
            </a:pPr>
            <a:r>
              <a:rPr lang="en-US" sz="2800" dirty="0" smtClean="0">
                <a:solidFill>
                  <a:srgbClr val="FF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Rapid Prototyping</a:t>
            </a:r>
          </a:p>
          <a:p>
            <a:pPr>
              <a:spcBef>
                <a:spcPts val="1925"/>
              </a:spcBef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spcBef>
                <a:spcPts val="1925"/>
              </a:spcBef>
              <a:buFontTx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Declarative approach</a:t>
            </a:r>
            <a:endParaRPr lang="en-US" dirty="0"/>
          </a:p>
        </p:txBody>
      </p:sp>
      <p:sp>
        <p:nvSpPr>
          <p:cNvPr id="57348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57349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ABAF67EA-DFA7-42AA-A6AA-1CD89C6390A5}" type="slidenum">
              <a:rPr lang="es-ES_tradnl" smtClean="0"/>
              <a:pPr defTabSz="487363"/>
              <a:t>52</a:t>
            </a:fld>
            <a:endParaRPr lang="es-ES_tradnl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contenido"/>
          <p:cNvSpPr>
            <a:spLocks noGrp="1"/>
          </p:cNvSpPr>
          <p:nvPr>
            <p:ph idx="1"/>
          </p:nvPr>
        </p:nvSpPr>
        <p:spPr>
          <a:xfrm>
            <a:off x="487363" y="1085850"/>
            <a:ext cx="8778875" cy="4827588"/>
          </a:xfr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In Ontimize declarations are expressed in XML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This has many advantages: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Widely used standard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Programming language independent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Hierarchical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Extensible (tags)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Many tools available (editors, verifiers, etc)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Can be transformed (XSLT), making the effort reusable</a:t>
            </a:r>
          </a:p>
          <a:p>
            <a:pPr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pt-BR" dirty="0" smtClean="0"/>
              <a:t>XML as a </a:t>
            </a:r>
            <a:r>
              <a:rPr lang="pt-BR" dirty="0" err="1" smtClean="0"/>
              <a:t>declarative</a:t>
            </a:r>
            <a:r>
              <a:rPr lang="pt-BR" dirty="0" smtClean="0"/>
              <a:t> </a:t>
            </a:r>
            <a:r>
              <a:rPr lang="pt-BR" dirty="0" err="1" smtClean="0"/>
              <a:t>language</a:t>
            </a:r>
            <a:endParaRPr lang="pt-BR" dirty="0" smtClean="0"/>
          </a:p>
        </p:txBody>
      </p:sp>
      <p:sp>
        <p:nvSpPr>
          <p:cNvPr id="58372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58373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4B6C9233-0B04-4447-B92A-B234D35014FB}" type="slidenum">
              <a:rPr lang="es-ES_tradnl" smtClean="0"/>
              <a:pPr defTabSz="487363"/>
              <a:t>53</a:t>
            </a:fld>
            <a:endParaRPr lang="es-ES_tradnl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General Architecture</a:t>
            </a:r>
            <a:endParaRPr lang="en-US" dirty="0"/>
          </a:p>
        </p:txBody>
      </p:sp>
      <p:sp>
        <p:nvSpPr>
          <p:cNvPr id="59396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59397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6D51717F-3CEC-436C-AE3E-7362E63F3126}" type="slidenum">
              <a:rPr lang="es-ES_tradnl" smtClean="0"/>
              <a:pPr defTabSz="487363"/>
              <a:t>54</a:t>
            </a:fld>
            <a:endParaRPr lang="es-ES_tradnl" smtClean="0"/>
          </a:p>
        </p:txBody>
      </p:sp>
      <p:pic>
        <p:nvPicPr>
          <p:cNvPr id="59398" name="Picture 7" descr="\\IMATIA100\CompartidoNoBackup\00_Diseño\Ontimize\Recursos\GRAFICAS\090617_diagram_GeneralArchite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014413"/>
            <a:ext cx="9032875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contenido"/>
          <p:cNvSpPr>
            <a:spLocks noGrp="1"/>
          </p:cNvSpPr>
          <p:nvPr>
            <p:ph idx="1"/>
          </p:nvPr>
        </p:nvSpPr>
        <p:spPr>
          <a:xfrm>
            <a:off x="487363" y="1085850"/>
            <a:ext cx="8778875" cy="4827588"/>
          </a:xfr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Reads an XML file that describes general parameters and references files that describe:   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Menu and button bar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Trees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Forms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Presentation logic classes (event listeners)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Report formats (JFreeReport)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Language labels (bundles)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XML tags are mapped to Ontimize classes or custom classes</a:t>
            </a:r>
          </a:p>
          <a:p>
            <a:pPr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Ontimize Client 1/3</a:t>
            </a:r>
            <a:endParaRPr lang="en-US" dirty="0"/>
          </a:p>
        </p:txBody>
      </p:sp>
      <p:sp>
        <p:nvSpPr>
          <p:cNvPr id="60420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6042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709652F0-6D4E-438A-B464-4F0B2A333A58}" type="slidenum">
              <a:rPr lang="es-ES_tradnl" smtClean="0"/>
              <a:pPr defTabSz="487363"/>
              <a:t>55</a:t>
            </a:fld>
            <a:endParaRPr lang="es-ES_tradnl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contenido"/>
          <p:cNvSpPr>
            <a:spLocks noGrp="1"/>
          </p:cNvSpPr>
          <p:nvPr>
            <p:ph idx="1"/>
          </p:nvPr>
        </p:nvSpPr>
        <p:spPr>
          <a:xfrm>
            <a:off x="487363" y="1085850"/>
            <a:ext cx="8778875" cy="4827588"/>
          </a:xfr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Using these files, the Ontimize Client: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Creates supporting data structures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Instantiates classes when needed (late binding)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Manages form loading, state and cache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Manages dynamic component layout 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Provides basic presentation logic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Manages custom presentation logic classes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Manages communications with the server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Manages user authentication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Implements presentation security policies</a:t>
            </a:r>
          </a:p>
          <a:p>
            <a:pPr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Ontimize Client 2/3</a:t>
            </a:r>
            <a:endParaRPr lang="en-US" dirty="0"/>
          </a:p>
        </p:txBody>
      </p:sp>
      <p:sp>
        <p:nvSpPr>
          <p:cNvPr id="61444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61445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75EE4333-18CC-4DFE-846D-C0F985E984E8}" type="slidenum">
              <a:rPr lang="es-ES_tradnl" smtClean="0"/>
              <a:pPr defTabSz="487363"/>
              <a:t>56</a:t>
            </a:fld>
            <a:endParaRPr lang="es-ES_tradnl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contenido"/>
          <p:cNvSpPr>
            <a:spLocks noGrp="1"/>
          </p:cNvSpPr>
          <p:nvPr>
            <p:ph idx="1"/>
          </p:nvPr>
        </p:nvSpPr>
        <p:spPr>
          <a:xfrm>
            <a:off x="487363" y="1085850"/>
            <a:ext cx="8778875" cy="4827588"/>
          </a:xfrm>
        </p:spPr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Basic Presentation Logic: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Login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Invoke forms from the menu or button bar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Trees: populate, invoke form, update inserts,..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Forms:</a:t>
            </a:r>
          </a:p>
          <a:p>
            <a:pPr lvl="2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Field format validation</a:t>
            </a:r>
          </a:p>
          <a:p>
            <a:pPr lvl="2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Data manipulation (CRUD: create, read, update and delete)</a:t>
            </a:r>
          </a:p>
          <a:p>
            <a:pPr lvl="2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Master-detail: multiple, deferred insert,…</a:t>
            </a:r>
          </a:p>
          <a:p>
            <a:pPr lvl="2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Cache: forms, data, …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Tables (grids): populate, refresh, filter,…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Drill-down from tables and components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User preferences, internationalization, …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Interaction with local devices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  <a:cs typeface="Arial (Cuerpo)"/>
              </a:rPr>
              <a:t>Reports, graphs, attachments, documents,…</a:t>
            </a:r>
          </a:p>
          <a:p>
            <a:pPr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Ontimize Client 3/3</a:t>
            </a:r>
          </a:p>
        </p:txBody>
      </p:sp>
      <p:sp>
        <p:nvSpPr>
          <p:cNvPr id="62468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62469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63E7AD27-5C57-4E38-9B50-A54BA8833129}" type="slidenum">
              <a:rPr lang="es-ES_tradnl" smtClean="0"/>
              <a:pPr defTabSz="487363"/>
              <a:t>57</a:t>
            </a:fld>
            <a:endParaRPr lang="es-ES_tradnl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Ontimize Server Architecture 1/2</a:t>
            </a:r>
          </a:p>
        </p:txBody>
      </p:sp>
      <p:sp>
        <p:nvSpPr>
          <p:cNvPr id="63491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63492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59BF7BAE-15E7-4301-9420-28CD2A616111}" type="slidenum">
              <a:rPr lang="es-ES_tradnl" smtClean="0"/>
              <a:pPr defTabSz="487363"/>
              <a:t>58</a:t>
            </a:fld>
            <a:endParaRPr lang="es-ES_tradnl" smtClean="0"/>
          </a:p>
        </p:txBody>
      </p:sp>
      <p:pic>
        <p:nvPicPr>
          <p:cNvPr id="63493" name="Picture 6" descr="\\imatia100\CompartidoNoBackup\00_Diseño\Ontimize\Recursos\GRAFICAS\090617_stack_OntimizeServerArchitecture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1414463"/>
            <a:ext cx="87439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Ontimize Server Architecture 2/2</a:t>
            </a:r>
            <a:endParaRPr lang="en-US" dirty="0"/>
          </a:p>
        </p:txBody>
      </p:sp>
      <p:sp>
        <p:nvSpPr>
          <p:cNvPr id="64515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64516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CC7C51C1-6E03-4575-AB39-FFB6F550D1D1}" type="slidenum">
              <a:rPr lang="es-ES_tradnl" smtClean="0"/>
              <a:pPr defTabSz="487363"/>
              <a:t>59</a:t>
            </a:fld>
            <a:endParaRPr lang="es-ES_tradnl" smtClean="0"/>
          </a:p>
        </p:txBody>
      </p:sp>
      <p:sp>
        <p:nvSpPr>
          <p:cNvPr id="64517" name="10 CuadroTexto"/>
          <p:cNvSpPr txBox="1">
            <a:spLocks noChangeArrowheads="1"/>
          </p:cNvSpPr>
          <p:nvPr/>
        </p:nvSpPr>
        <p:spPr bwMode="auto">
          <a:xfrm>
            <a:off x="6724650" y="1657350"/>
            <a:ext cx="3581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algn="ctr"/>
            <a:r>
              <a:rPr lang="en-US" sz="1700" b="1">
                <a:solidFill>
                  <a:schemeClr val="bg1"/>
                </a:solidFill>
                <a:latin typeface="Arial Bold"/>
              </a:rPr>
              <a:t>Presentation</a:t>
            </a:r>
          </a:p>
        </p:txBody>
      </p:sp>
      <p:sp>
        <p:nvSpPr>
          <p:cNvPr id="64518" name="10 CuadroTexto"/>
          <p:cNvSpPr txBox="1">
            <a:spLocks noChangeArrowheads="1"/>
          </p:cNvSpPr>
          <p:nvPr/>
        </p:nvSpPr>
        <p:spPr bwMode="auto">
          <a:xfrm>
            <a:off x="6724650" y="2728913"/>
            <a:ext cx="3581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>
            <a:spAutoFit/>
          </a:bodyPr>
          <a:lstStyle/>
          <a:p>
            <a:pPr algn="ctr"/>
            <a:r>
              <a:rPr lang="en-US" sz="1700" b="1">
                <a:solidFill>
                  <a:schemeClr val="bg1"/>
                </a:solidFill>
                <a:latin typeface="Arial Bold"/>
              </a:rPr>
              <a:t>Business</a:t>
            </a:r>
          </a:p>
          <a:p>
            <a:pPr algn="ctr"/>
            <a:r>
              <a:rPr lang="en-US" sz="1700" b="1">
                <a:solidFill>
                  <a:schemeClr val="bg1"/>
                </a:solidFill>
                <a:latin typeface="Arial Bold"/>
              </a:rPr>
              <a:t>Logic</a:t>
            </a:r>
          </a:p>
        </p:txBody>
      </p:sp>
      <p:pic>
        <p:nvPicPr>
          <p:cNvPr id="64519" name="Picture 8" descr="\\IMATIA100\CompartidoNoBackup\00_Diseño\Ontimize\Recursos\GRAFICAS\090617_diagram_OntimizeServerArchitec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1228725"/>
            <a:ext cx="73723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925"/>
              </a:spcBef>
            </a:pPr>
            <a:r>
              <a:rPr lang="en-US" sz="3200" smtClean="0">
                <a:ea typeface="ＭＳ Ｐゴシック" pitchFamily="34" charset="-128"/>
              </a:rPr>
              <a:t> IT “reinvents” itself every 10 years</a:t>
            </a:r>
          </a:p>
          <a:p>
            <a:pPr lvl="1">
              <a:spcBef>
                <a:spcPts val="1925"/>
              </a:spcBef>
            </a:pPr>
            <a:r>
              <a:rPr lang="en-US" sz="3200" smtClean="0">
                <a:ea typeface="ＭＳ Ｐゴシック" pitchFamily="34" charset="-128"/>
              </a:rPr>
              <a:t>Distributed vs Centralized</a:t>
            </a:r>
          </a:p>
          <a:p>
            <a:pPr lvl="1">
              <a:spcBef>
                <a:spcPts val="1925"/>
              </a:spcBef>
            </a:pPr>
            <a:r>
              <a:rPr lang="en-US" sz="3200" smtClean="0">
                <a:ea typeface="ＭＳ Ｐゴシック" pitchFamily="34" charset="-128"/>
              </a:rPr>
              <a:t>Interactive vs Accessible</a:t>
            </a:r>
          </a:p>
          <a:p>
            <a:pPr lvl="1">
              <a:spcBef>
                <a:spcPts val="1925"/>
              </a:spcBef>
            </a:pPr>
            <a:r>
              <a:rPr lang="en-US" sz="3200" smtClean="0">
                <a:ea typeface="ＭＳ Ｐゴシック" pitchFamily="34" charset="-128"/>
              </a:rPr>
              <a:t>SME vs Software Factory</a:t>
            </a:r>
          </a:p>
          <a:p>
            <a:pPr lvl="1">
              <a:spcBef>
                <a:spcPts val="1925"/>
              </a:spcBef>
            </a:pPr>
            <a:r>
              <a:rPr lang="en-US" sz="3200" smtClean="0">
                <a:ea typeface="ＭＳ Ｐゴシック" pitchFamily="34" charset="-128"/>
              </a:rPr>
              <a:t>Rapid Development vs “hand coding”</a:t>
            </a:r>
          </a:p>
          <a:p>
            <a:pPr lvl="1">
              <a:spcBef>
                <a:spcPts val="1925"/>
              </a:spcBef>
            </a:pPr>
            <a:r>
              <a:rPr lang="en-US" sz="3200" smtClean="0">
                <a:ea typeface="ＭＳ Ｐゴシック" pitchFamily="34" charset="-128"/>
              </a:rPr>
              <a:t>Personalized vs Standard</a:t>
            </a:r>
          </a:p>
          <a:p>
            <a:pPr lvl="1">
              <a:spcBef>
                <a:spcPts val="1925"/>
              </a:spcBef>
            </a:pPr>
            <a:endParaRPr lang="en-US" sz="3200" smtClean="0">
              <a:ea typeface="ＭＳ Ｐゴシック" pitchFamily="34" charset="-128"/>
            </a:endParaRPr>
          </a:p>
          <a:p>
            <a:pPr>
              <a:spcBef>
                <a:spcPts val="1925"/>
              </a:spcBef>
              <a:buFontTx/>
              <a:buNone/>
            </a:pPr>
            <a:endParaRPr lang="es-E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s-ES" dirty="0" smtClean="0"/>
              <a:t>Software </a:t>
            </a:r>
            <a:r>
              <a:rPr lang="es-ES" dirty="0" err="1" smtClean="0"/>
              <a:t>cycles</a:t>
            </a:r>
            <a:endParaRPr lang="es-ES" dirty="0"/>
          </a:p>
        </p:txBody>
      </p:sp>
      <p:sp>
        <p:nvSpPr>
          <p:cNvPr id="10244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10245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98E6A3C5-6910-4927-9D1F-800C1B969F5A}" type="slidenum">
              <a:rPr lang="es-ES_tradnl" smtClean="0"/>
              <a:pPr defTabSz="487363"/>
              <a:t>6</a:t>
            </a:fld>
            <a:endParaRPr lang="es-ES_tradnl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Acts mainly as a </a:t>
            </a:r>
            <a:r>
              <a:rPr lang="en-US" smtClean="0">
                <a:solidFill>
                  <a:srgbClr val="FFCC33"/>
                </a:solidFill>
                <a:ea typeface="ＭＳ Ｐゴシック" pitchFamily="34" charset="-128"/>
              </a:rPr>
              <a:t>presentation server </a:t>
            </a:r>
            <a:r>
              <a:rPr lang="en-US" smtClean="0">
                <a:ea typeface="ＭＳ Ｐゴシック" pitchFamily="34" charset="-128"/>
              </a:rPr>
              <a:t>and provides some facilities for the business/persistence layers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Provides a “front controller” that receives client requests and dispatches them to EJB 3.0 </a:t>
            </a:r>
            <a:r>
              <a:rPr lang="en-US" smtClean="0">
                <a:solidFill>
                  <a:srgbClr val="FFCC33"/>
                </a:solidFill>
                <a:ea typeface="ＭＳ Ｐゴシック" pitchFamily="34" charset="-128"/>
              </a:rPr>
              <a:t>Stateless Session Beans </a:t>
            </a:r>
            <a:r>
              <a:rPr lang="en-US" smtClean="0">
                <a:ea typeface="ＭＳ Ｐゴシック" pitchFamily="34" charset="-128"/>
              </a:rPr>
              <a:t>(SSB) or POJOs that implement business logic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SSB that provide the basic business logic required by the Ontimize Client and automatic binding to JPA entities or JDBC are included (optional)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Developers can extend these or create their own SSB to provide specific business logic</a:t>
            </a:r>
          </a:p>
          <a:p>
            <a:pPr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Ontimize Server 1/3</a:t>
            </a:r>
            <a:endParaRPr lang="en-US" dirty="0"/>
          </a:p>
        </p:txBody>
      </p:sp>
      <p:sp>
        <p:nvSpPr>
          <p:cNvPr id="65540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65541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958DB165-57E8-4D67-B10E-1BE9569408CD}" type="slidenum">
              <a:rPr lang="es-ES_tradnl" smtClean="0"/>
              <a:pPr defTabSz="487363"/>
              <a:t>60</a:t>
            </a:fld>
            <a:endParaRPr lang="es-ES_tradnl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Security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Support for single sign-on (LDAP, Kerberos,…)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Container security defined using standard annotations 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Business logic security can be defined in XML: attributes, domains (rows), conditions, time constraints </a:t>
            </a: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Communications designed for the Internet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Latency: remote calls are minimized, encapsulating data in a single object per request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Bandwidth: dynamic data compression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Encryption (SSL) &amp; tunneling (HTTP or HTTPS)</a:t>
            </a:r>
          </a:p>
          <a:p>
            <a:pPr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Ontimize Server 2/3</a:t>
            </a:r>
            <a:endParaRPr lang="en-US" dirty="0"/>
          </a:p>
        </p:txBody>
      </p:sp>
      <p:sp>
        <p:nvSpPr>
          <p:cNvPr id="66564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66565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FA9EDF01-1788-42AC-AA45-C8536CE217E5}" type="slidenum">
              <a:rPr lang="es-ES_tradnl" smtClean="0"/>
              <a:pPr defTabSz="487363"/>
              <a:t>61</a:t>
            </a:fld>
            <a:endParaRPr lang="es-ES_tradnl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Basic Business Logic: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User authentication &amp; session management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Data Manipulation (CRUD)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Collecting data from multiple related entities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User access log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Transparent access to local and remote databases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Secure and efficient communications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Image, file and report repositories</a:t>
            </a: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Ontimize Server 3/3</a:t>
            </a:r>
            <a:endParaRPr lang="en-US" dirty="0"/>
          </a:p>
        </p:txBody>
      </p:sp>
      <p:sp>
        <p:nvSpPr>
          <p:cNvPr id="67588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67589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6C2B18D3-0A08-46E2-A93D-7550476981A7}" type="slidenum">
              <a:rPr lang="es-ES_tradnl" smtClean="0"/>
              <a:pPr defTabSz="487363"/>
              <a:t>62</a:t>
            </a:fld>
            <a:endParaRPr lang="es-ES_tradnl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Using Java, a developer can: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Include custom components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Implement custom presentation logic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Implement custom business logic</a:t>
            </a:r>
          </a:p>
          <a:p>
            <a:pPr lvl="1">
              <a:spcBef>
                <a:spcPts val="638"/>
              </a:spcBef>
            </a:pPr>
            <a:r>
              <a:rPr lang="en-US" smtClean="0">
                <a:latin typeface="Arial (Cuerpo)"/>
                <a:ea typeface="ＭＳ Ｐゴシック" pitchFamily="34" charset="-128"/>
              </a:rPr>
              <a:t>Interact with devices and other systems</a:t>
            </a:r>
          </a:p>
          <a:p>
            <a:pPr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  <a:p>
            <a:pPr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High level (Ontimize API) and low level (Swing, JDBC, etc.) programming supported</a:t>
            </a:r>
          </a:p>
          <a:p>
            <a:pPr>
              <a:spcBef>
                <a:spcPts val="1925"/>
              </a:spcBef>
            </a:pPr>
            <a:endParaRPr lang="en-US" smtClean="0">
              <a:ea typeface="ＭＳ Ｐゴシック" pitchFamily="34" charset="-128"/>
            </a:endParaRPr>
          </a:p>
          <a:p>
            <a:pPr>
              <a:spcBef>
                <a:spcPts val="1925"/>
              </a:spcBef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Open &amp; Programmable</a:t>
            </a:r>
            <a:endParaRPr lang="en-US" dirty="0"/>
          </a:p>
        </p:txBody>
      </p:sp>
      <p:sp>
        <p:nvSpPr>
          <p:cNvPr id="68612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68613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6BC97628-D94D-4D0C-8250-344FE45C3AEE}" type="slidenum">
              <a:rPr lang="es-ES_tradnl" smtClean="0"/>
              <a:pPr defTabSz="487363"/>
              <a:t>63</a:t>
            </a:fld>
            <a:endParaRPr lang="es-ES_tradnl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Marcador de texto 3"/>
          <p:cNvSpPr>
            <a:spLocks noGrp="1"/>
          </p:cNvSpPr>
          <p:nvPr>
            <p:ph type="body" sz="half" idx="2"/>
          </p:nvPr>
        </p:nvSpPr>
        <p:spPr>
          <a:xfrm>
            <a:off x="3376613" y="1362075"/>
            <a:ext cx="3208337" cy="2652713"/>
          </a:xfrm>
          <a:custGeom>
            <a:avLst/>
            <a:gdLst>
              <a:gd name="T0" fmla="*/ 0 w 8229600"/>
              <a:gd name="T1" fmla="*/ 0 h 4525963"/>
              <a:gd name="T2" fmla="*/ 0 w 8229600"/>
              <a:gd name="T3" fmla="*/ 0 h 4525963"/>
              <a:gd name="T4" fmla="*/ 0 w 8229600"/>
              <a:gd name="T5" fmla="*/ 201 h 4525963"/>
              <a:gd name="T6" fmla="*/ 0 w 8229600"/>
              <a:gd name="T7" fmla="*/ 201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eaLnBrk="1" hangingPunct="1"/>
            <a:r>
              <a:rPr lang="es-ES_tradnl" sz="1300" b="1" smtClean="0">
                <a:solidFill>
                  <a:srgbClr val="FFCC33"/>
                </a:solidFill>
                <a:ea typeface="ＭＳ Ｐゴシック" pitchFamily="34" charset="-128"/>
              </a:rPr>
              <a:t>Vigo</a:t>
            </a:r>
          </a:p>
          <a:p>
            <a:pPr eaLnBrk="1" hangingPunct="1"/>
            <a:r>
              <a:rPr lang="es-ES_tradnl" sz="1300" smtClean="0">
                <a:ea typeface="ＭＳ Ｐゴシック" pitchFamily="34" charset="-128"/>
              </a:rPr>
              <a:t>Polígono Industrial A Granxa</a:t>
            </a:r>
          </a:p>
          <a:p>
            <a:pPr eaLnBrk="1" hangingPunct="1"/>
            <a:r>
              <a:rPr lang="es-ES_tradnl" sz="1300" smtClean="0">
                <a:ea typeface="ＭＳ Ｐゴシック" pitchFamily="34" charset="-128"/>
              </a:rPr>
              <a:t>Paralela 1 (calle D) - Casa de Piedra</a:t>
            </a:r>
          </a:p>
          <a:p>
            <a:pPr eaLnBrk="1" hangingPunct="1"/>
            <a:r>
              <a:rPr lang="es-ES_tradnl" sz="1300" smtClean="0">
                <a:ea typeface="ＭＳ Ｐゴシック" pitchFamily="34" charset="-128"/>
              </a:rPr>
              <a:t>36400 Porriño (Pontevedra)</a:t>
            </a:r>
          </a:p>
          <a:p>
            <a:pPr eaLnBrk="1" hangingPunct="1"/>
            <a:r>
              <a:rPr lang="es-ES_tradnl" sz="1300" smtClean="0">
                <a:ea typeface="ＭＳ Ｐゴシック" pitchFamily="34" charset="-128"/>
              </a:rPr>
              <a:t>España</a:t>
            </a:r>
          </a:p>
          <a:p>
            <a:pPr eaLnBrk="1" hangingPunct="1"/>
            <a:endParaRPr lang="es-ES_tradnl" sz="1300" smtClean="0">
              <a:ea typeface="ＭＳ Ｐゴシック" pitchFamily="34" charset="-128"/>
            </a:endParaRPr>
          </a:p>
          <a:p>
            <a:pPr eaLnBrk="1" hangingPunct="1"/>
            <a:r>
              <a:rPr lang="es-ES_tradnl" sz="1300" b="1" smtClean="0">
                <a:ea typeface="ＭＳ Ｐゴシック" pitchFamily="34" charset="-128"/>
              </a:rPr>
              <a:t>Tel:  </a:t>
            </a:r>
            <a:r>
              <a:rPr lang="es-ES_tradnl" sz="1300" smtClean="0">
                <a:ea typeface="ＭＳ Ｐゴシック" pitchFamily="34" charset="-128"/>
              </a:rPr>
              <a:t>+34 986 342 774</a:t>
            </a:r>
          </a:p>
          <a:p>
            <a:pPr eaLnBrk="1" hangingPunct="1"/>
            <a:r>
              <a:rPr lang="es-ES_tradnl" sz="1300" b="1" smtClean="0">
                <a:ea typeface="ＭＳ Ｐゴシック" pitchFamily="34" charset="-128"/>
              </a:rPr>
              <a:t>Fax: </a:t>
            </a:r>
            <a:r>
              <a:rPr lang="es-ES_tradnl" sz="1300" smtClean="0">
                <a:ea typeface="ＭＳ Ｐゴシック" pitchFamily="34" charset="-128"/>
              </a:rPr>
              <a:t>+34 986 342 298</a:t>
            </a:r>
          </a:p>
          <a:p>
            <a:pPr eaLnBrk="1" hangingPunct="1"/>
            <a:endParaRPr lang="es-ES_tradnl" sz="900" smtClean="0">
              <a:ea typeface="ＭＳ Ｐゴシック" pitchFamily="34" charset="-128"/>
            </a:endParaRPr>
          </a:p>
          <a:p>
            <a:pPr algn="just" eaLnBrk="1" hangingPunct="1"/>
            <a:r>
              <a:rPr lang="es-ES_tradnl" sz="600" smtClean="0">
                <a:solidFill>
                  <a:srgbClr val="BFBFBF"/>
                </a:solidFill>
                <a:ea typeface="ＭＳ Ｐゴシック" pitchFamily="34" charset="-128"/>
              </a:rPr>
              <a:t>---------------------------------------------------------------------------------------------------------------</a:t>
            </a:r>
          </a:p>
          <a:p>
            <a:pPr eaLnBrk="1" hangingPunct="1"/>
            <a:endParaRPr lang="es-ES_tradnl" sz="1100" smtClean="0">
              <a:ea typeface="ＭＳ Ｐゴシック" pitchFamily="34" charset="-128"/>
            </a:endParaRPr>
          </a:p>
          <a:p>
            <a:pPr eaLnBrk="1" hangingPunct="1"/>
            <a:r>
              <a:rPr lang="es-ES_tradnl" sz="1300" b="1" smtClean="0">
                <a:ea typeface="ＭＳ Ｐゴシック" pitchFamily="34" charset="-128"/>
              </a:rPr>
              <a:t>E-mail: </a:t>
            </a:r>
            <a:r>
              <a:rPr lang="es-ES_tradnl" sz="1300" smtClean="0">
                <a:ea typeface="ＭＳ Ｐゴシック" pitchFamily="34" charset="-128"/>
              </a:rPr>
              <a:t>contact@imatia.com</a:t>
            </a:r>
          </a:p>
          <a:p>
            <a:pPr eaLnBrk="1" hangingPunct="1"/>
            <a:r>
              <a:rPr lang="es-ES_tradnl" sz="1300" b="1" smtClean="0">
                <a:ea typeface="ＭＳ Ｐゴシック" pitchFamily="34" charset="-128"/>
              </a:rPr>
              <a:t>www.ontimize.com</a:t>
            </a:r>
          </a:p>
        </p:txBody>
      </p:sp>
      <p:sp>
        <p:nvSpPr>
          <p:cNvPr id="69635" name="Marcador de pie de página 4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69636" name="Marcador de número de diapositiva 5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3BE6E0E0-4708-4CB2-A2D2-CE549129FB12}" type="slidenum">
              <a:rPr lang="es-ES_tradnl" smtClean="0"/>
              <a:pPr defTabSz="487363"/>
              <a:t>64</a:t>
            </a:fld>
            <a:endParaRPr lang="es-ES_tradnl" smtClean="0"/>
          </a:p>
        </p:txBody>
      </p:sp>
      <p:sp>
        <p:nvSpPr>
          <p:cNvPr id="7" name="Título 14"/>
          <p:cNvSpPr txBox="1">
            <a:spLocks/>
          </p:cNvSpPr>
          <p:nvPr/>
        </p:nvSpPr>
        <p:spPr>
          <a:xfrm>
            <a:off x="2682875" y="0"/>
            <a:ext cx="7070725" cy="650875"/>
          </a:xfrm>
          <a:prstGeom prst="rect">
            <a:avLst/>
          </a:prstGeom>
        </p:spPr>
        <p:txBody>
          <a:bodyPr lIns="97530" tIns="48765" rIns="97530" bIns="48765" anchor="ctr"/>
          <a:lstStyle/>
          <a:p>
            <a:pPr defTabSz="487650">
              <a:defRPr/>
            </a:pPr>
            <a:r>
              <a:rPr lang="es-ES_tradnl" sz="2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old" pitchFamily="-65" charset="0"/>
                <a:cs typeface="+mn-cs"/>
              </a:rPr>
              <a:t>Contact</a:t>
            </a:r>
            <a:endParaRPr lang="es-ES_tradnl" sz="21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old" pitchFamily="-65" charset="0"/>
              <a:cs typeface="+mn-cs"/>
            </a:endParaRPr>
          </a:p>
        </p:txBody>
      </p:sp>
      <p:sp>
        <p:nvSpPr>
          <p:cNvPr id="75783" name="Marcador de texto 3"/>
          <p:cNvSpPr>
            <a:spLocks noGrp="1"/>
          </p:cNvSpPr>
          <p:nvPr>
            <p:ph type="body" sz="half" idx="2"/>
          </p:nvPr>
        </p:nvSpPr>
        <p:spPr>
          <a:xfrm>
            <a:off x="2740025" y="4291013"/>
            <a:ext cx="3208338" cy="2724150"/>
          </a:xfrm>
          <a:custGeom>
            <a:avLst/>
            <a:gdLst>
              <a:gd name="T0" fmla="*/ 0 w 8229600"/>
              <a:gd name="T1" fmla="*/ 0 h 4525963"/>
              <a:gd name="T2" fmla="*/ 0 w 8229600"/>
              <a:gd name="T3" fmla="*/ 0 h 4525963"/>
              <a:gd name="T4" fmla="*/ 0 w 8229600"/>
              <a:gd name="T5" fmla="*/ 333 h 4525963"/>
              <a:gd name="T6" fmla="*/ 0 w 8229600"/>
              <a:gd name="T7" fmla="*/ 333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eaLnBrk="1" hangingPunct="1"/>
            <a:endParaRPr lang="es-ES_tradnl" sz="1100" smtClean="0">
              <a:ea typeface="ＭＳ Ｐゴシック" pitchFamily="34" charset="-128"/>
            </a:endParaRPr>
          </a:p>
          <a:p>
            <a:pPr algn="r" eaLnBrk="1" hangingPunct="1"/>
            <a:r>
              <a:rPr lang="es-ES_tradnl" sz="1300" b="1" smtClean="0">
                <a:solidFill>
                  <a:srgbClr val="FFCC33"/>
                </a:solidFill>
                <a:ea typeface="ＭＳ Ｐゴシック" pitchFamily="34" charset="-128"/>
              </a:rPr>
              <a:t>A Coruña</a:t>
            </a:r>
          </a:p>
          <a:p>
            <a:pPr algn="r" eaLnBrk="1" hangingPunct="1"/>
            <a:r>
              <a:rPr lang="es-ES_tradnl" sz="1300" smtClean="0">
                <a:ea typeface="ＭＳ Ｐゴシック" pitchFamily="34" charset="-128"/>
              </a:rPr>
              <a:t>Edificio "Torre de Cristal“</a:t>
            </a:r>
          </a:p>
          <a:p>
            <a:pPr algn="r" eaLnBrk="1" hangingPunct="1"/>
            <a:r>
              <a:rPr lang="es-ES_tradnl" sz="1300" smtClean="0">
                <a:ea typeface="ＭＳ Ｐゴシック" pitchFamily="34" charset="-128"/>
              </a:rPr>
              <a:t>Enrique Mariñas 36, Planta 8</a:t>
            </a:r>
          </a:p>
          <a:p>
            <a:pPr algn="r" eaLnBrk="1" hangingPunct="1"/>
            <a:r>
              <a:rPr lang="es-ES_tradnl" sz="1300" smtClean="0">
                <a:ea typeface="ＭＳ Ｐゴシック" pitchFamily="34" charset="-128"/>
              </a:rPr>
              <a:t> 15009 A Coruña </a:t>
            </a:r>
          </a:p>
          <a:p>
            <a:pPr algn="r" eaLnBrk="1" hangingPunct="1"/>
            <a:r>
              <a:rPr lang="es-ES_tradnl" sz="1300" smtClean="0">
                <a:ea typeface="ＭＳ Ｐゴシック" pitchFamily="34" charset="-128"/>
              </a:rPr>
              <a:t>	</a:t>
            </a:r>
          </a:p>
          <a:p>
            <a:pPr algn="r" eaLnBrk="1" hangingPunct="1"/>
            <a:r>
              <a:rPr lang="es-ES_tradnl" sz="1300" b="1" smtClean="0">
                <a:ea typeface="ＭＳ Ｐゴシック" pitchFamily="34" charset="-128"/>
              </a:rPr>
              <a:t>Tel: </a:t>
            </a:r>
            <a:r>
              <a:rPr lang="es-ES_tradnl" sz="1300" smtClean="0">
                <a:ea typeface="ＭＳ Ｐゴシック" pitchFamily="34" charset="-128"/>
              </a:rPr>
              <a:t>+34 881 242 970</a:t>
            </a:r>
            <a:endParaRPr lang="es-ES_tradnl" sz="1100" smtClean="0">
              <a:ea typeface="ＭＳ Ｐゴシック" pitchFamily="34" charset="-128"/>
            </a:endParaRPr>
          </a:p>
          <a:p>
            <a:pPr eaLnBrk="1" hangingPunct="1"/>
            <a:endParaRPr lang="es-ES_tradnl" sz="1100" smtClean="0">
              <a:ea typeface="ＭＳ Ｐゴシック" pitchFamily="34" charset="-128"/>
            </a:endParaRPr>
          </a:p>
          <a:p>
            <a:pPr algn="r" eaLnBrk="1" hangingPunct="1"/>
            <a:r>
              <a:rPr lang="es-ES_tradnl" sz="600" smtClean="0">
                <a:solidFill>
                  <a:srgbClr val="BFBFBF"/>
                </a:solidFill>
                <a:ea typeface="ＭＳ Ｐゴシック" pitchFamily="34" charset="-128"/>
              </a:rPr>
              <a:t>---------------------------------------------------------------------------------------------------------------</a:t>
            </a:r>
          </a:p>
          <a:p>
            <a:pPr algn="r" eaLnBrk="1" hangingPunct="1"/>
            <a:endParaRPr lang="es-ES_tradnl" sz="1100" smtClean="0">
              <a:ea typeface="ＭＳ Ｐゴシック" pitchFamily="34" charset="-128"/>
            </a:endParaRPr>
          </a:p>
          <a:p>
            <a:pPr algn="r" eaLnBrk="1" hangingPunct="1"/>
            <a:r>
              <a:rPr lang="es-ES_tradnl" sz="1300" b="1" smtClean="0">
                <a:ea typeface="ＭＳ Ｐゴシック" pitchFamily="34" charset="-128"/>
              </a:rPr>
              <a:t>E-mail: </a:t>
            </a:r>
            <a:r>
              <a:rPr lang="es-ES_tradnl" sz="1300" smtClean="0">
                <a:ea typeface="ＭＳ Ｐゴシック" pitchFamily="34" charset="-128"/>
              </a:rPr>
              <a:t>contact@imatia.com</a:t>
            </a:r>
          </a:p>
          <a:p>
            <a:pPr algn="r" eaLnBrk="1" hangingPunct="1"/>
            <a:r>
              <a:rPr lang="es-ES_tradnl" sz="1300" b="1" smtClean="0">
                <a:ea typeface="ＭＳ Ｐゴシック" pitchFamily="34" charset="-128"/>
              </a:rPr>
              <a:t>www.ontimize.com </a:t>
            </a:r>
          </a:p>
        </p:txBody>
      </p:sp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" y="1362306"/>
            <a:ext cx="3181350" cy="4170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040" y="3657600"/>
            <a:ext cx="3521499" cy="3148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5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5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7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7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57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7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7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57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57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57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57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7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57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757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5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5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57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5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5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5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allAtOnce"/>
      <p:bldP spid="75783" grpId="0" build="allAtOnce" rev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-119063" y="1198563"/>
            <a:ext cx="4310063" cy="682625"/>
          </a:xfrm>
        </p:spPr>
        <p:txBody>
          <a:bodyPr/>
          <a:lstStyle/>
          <a:p>
            <a:pPr defTabSz="487650">
              <a:defRPr/>
            </a:pPr>
            <a:r>
              <a:rPr lang="es-ES" dirty="0" smtClean="0"/>
              <a:t>	</a:t>
            </a:r>
            <a:r>
              <a:rPr lang="es-ES" dirty="0" err="1" smtClean="0"/>
              <a:t>Integrated</a:t>
            </a:r>
            <a:r>
              <a:rPr lang="es-ES" dirty="0" smtClean="0"/>
              <a:t> </a:t>
            </a:r>
            <a:r>
              <a:rPr lang="es-ES" dirty="0" err="1" smtClean="0"/>
              <a:t>Rich</a:t>
            </a:r>
            <a:r>
              <a:rPr lang="es-ES" dirty="0" smtClean="0"/>
              <a:t> </a:t>
            </a:r>
            <a:r>
              <a:rPr lang="es-ES" dirty="0" err="1" smtClean="0"/>
              <a:t>Clients</a:t>
            </a:r>
            <a:endParaRPr lang="es-ES" dirty="0"/>
          </a:p>
        </p:txBody>
      </p:sp>
      <p:sp>
        <p:nvSpPr>
          <p:cNvPr id="11267" name="2 Marcador de contenido"/>
          <p:cNvSpPr>
            <a:spLocks noGrp="1"/>
          </p:cNvSpPr>
          <p:nvPr>
            <p:ph sz="half" idx="2"/>
          </p:nvPr>
        </p:nvSpPr>
        <p:spPr>
          <a:xfrm>
            <a:off x="-119063" y="1881188"/>
            <a:ext cx="4310063" cy="4214812"/>
          </a:xfrm>
          <a:custGeom>
            <a:avLst/>
            <a:gdLst>
              <a:gd name="T0" fmla="*/ 0 w 8229600"/>
              <a:gd name="T1" fmla="*/ 0 h 4525963"/>
              <a:gd name="T2" fmla="*/ 9 w 8229600"/>
              <a:gd name="T3" fmla="*/ 0 h 4525963"/>
              <a:gd name="T4" fmla="*/ 9 w 8229600"/>
              <a:gd name="T5" fmla="*/ 891325 h 4525963"/>
              <a:gd name="T6" fmla="*/ 0 w 8229600"/>
              <a:gd name="T7" fmla="*/ 891325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mtClean="0">
                <a:ea typeface="Arial Bold"/>
              </a:rPr>
              <a:t>Rich user experience 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>
                <a:ea typeface="Arial Bold"/>
              </a:rPr>
              <a:t>Dynamic content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>
                <a:ea typeface="Arial Bold"/>
              </a:rPr>
              <a:t>Desktop application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>
                <a:ea typeface="Arial Bold"/>
              </a:rPr>
              <a:t>Not bound to a browser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>
                <a:ea typeface="Arial Bold"/>
              </a:rPr>
              <a:t>Full integration with web 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>
                <a:ea typeface="Arial Bold"/>
              </a:rPr>
              <a:t>Full integration with host 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>
                <a:ea typeface="Arial Bold"/>
              </a:rPr>
              <a:t>Ability to continue when disconnected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>
                <a:ea typeface="Arial Bold"/>
              </a:rPr>
              <a:t>Java Swing + Java FX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>
                <a:ea typeface="Arial Bold"/>
              </a:rPr>
              <a:t>Webstart Deployment</a:t>
            </a:r>
          </a:p>
          <a:p>
            <a:pPr>
              <a:buFontTx/>
              <a:buNone/>
            </a:pPr>
            <a:endParaRPr lang="es-ES" smtClean="0">
              <a:ea typeface="ＭＳ Ｐゴシック" pitchFamily="34" charset="-128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5027613" y="5486400"/>
            <a:ext cx="3168650" cy="1503363"/>
          </a:xfrm>
        </p:spPr>
        <p:txBody>
          <a:bodyPr/>
          <a:lstStyle/>
          <a:p>
            <a:pPr defTabSz="487650"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Other main players too </a:t>
            </a:r>
          </a:p>
          <a:p>
            <a:pPr defTabSz="487650"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 Microsoft: </a:t>
            </a:r>
            <a:r>
              <a:rPr lang="en-US" sz="1700" dirty="0" err="1" smtClean="0">
                <a:solidFill>
                  <a:schemeClr val="bg1"/>
                </a:solidFill>
              </a:rPr>
              <a:t>Silverlight</a:t>
            </a:r>
            <a:endParaRPr lang="en-US" sz="1700" dirty="0" smtClean="0">
              <a:solidFill>
                <a:schemeClr val="bg1"/>
              </a:solidFill>
            </a:endParaRPr>
          </a:p>
          <a:p>
            <a:pPr defTabSz="487650"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 Adobe: Flex + AIR</a:t>
            </a:r>
          </a:p>
          <a:p>
            <a:pPr defTabSz="487650"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schemeClr val="bg1"/>
                </a:solidFill>
              </a:rPr>
              <a:t> Google: Gears </a:t>
            </a:r>
          </a:p>
          <a:p>
            <a:pPr defTabSz="487650">
              <a:defRPr/>
            </a:pP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Next Wave according to SUN (</a:t>
            </a:r>
            <a:r>
              <a:rPr lang="en-US" dirty="0" err="1" smtClean="0"/>
              <a:t>JavaOne</a:t>
            </a:r>
            <a:r>
              <a:rPr lang="en-US" dirty="0" smtClean="0"/>
              <a:t> 2007)</a:t>
            </a:r>
            <a:endParaRPr lang="es-ES" dirty="0"/>
          </a:p>
        </p:txBody>
      </p:sp>
      <p:sp>
        <p:nvSpPr>
          <p:cNvPr id="11270" name="6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11271" name="7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1D2F497B-6570-45CB-BC87-1709060251E7}" type="slidenum">
              <a:rPr lang="es-ES_tradnl" smtClean="0"/>
              <a:pPr defTabSz="487363"/>
              <a:t>7</a:t>
            </a:fld>
            <a:endParaRPr lang="es-ES_tradnl" smtClean="0"/>
          </a:p>
        </p:txBody>
      </p:sp>
      <p:pic>
        <p:nvPicPr>
          <p:cNvPr id="9" name="Picture 21" descr="2007051013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193" y="1295384"/>
            <a:ext cx="5452533" cy="3383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contenido"/>
          <p:cNvSpPr>
            <a:spLocks noGrp="1"/>
          </p:cNvSpPr>
          <p:nvPr>
            <p:ph idx="1"/>
          </p:nvPr>
        </p:nvSpPr>
        <p:spPr>
          <a:xfrm>
            <a:off x="487363" y="1381125"/>
            <a:ext cx="8778875" cy="3490913"/>
          </a:xfrm>
          <a:custGeom>
            <a:avLst/>
            <a:gdLst>
              <a:gd name="T0" fmla="*/ 0 w 8229600"/>
              <a:gd name="T1" fmla="*/ 0 h 4525963"/>
              <a:gd name="T2" fmla="*/ 28085899 w 8229600"/>
              <a:gd name="T3" fmla="*/ 0 h 4525963"/>
              <a:gd name="T4" fmla="*/ 28085899 w 8229600"/>
              <a:gd name="T5" fmla="*/ 315207 h 4525963"/>
              <a:gd name="T6" fmla="*/ 0 w 8229600"/>
              <a:gd name="T7" fmla="*/ 315207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lnSpc>
                <a:spcPts val="2563"/>
              </a:lnSpc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It’s very difficult to keep </a:t>
            </a:r>
            <a:r>
              <a:rPr lang="en-US" smtClean="0">
                <a:solidFill>
                  <a:srgbClr val="FFCC33"/>
                </a:solidFill>
                <a:ea typeface="ＭＳ Ｐゴシック" pitchFamily="34" charset="-128"/>
              </a:rPr>
              <a:t>up to date</a:t>
            </a:r>
          </a:p>
          <a:p>
            <a:pPr>
              <a:lnSpc>
                <a:spcPts val="2563"/>
              </a:lnSpc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Commercial or “open-source”, there are just </a:t>
            </a:r>
            <a:r>
              <a:rPr lang="en-US" smtClean="0">
                <a:solidFill>
                  <a:srgbClr val="FFCC33"/>
                </a:solidFill>
                <a:ea typeface="ＭＳ Ｐゴシック" pitchFamily="34" charset="-128"/>
              </a:rPr>
              <a:t>too many technologies</a:t>
            </a:r>
            <a:r>
              <a:rPr lang="en-US" smtClean="0">
                <a:ea typeface="ＭＳ Ｐゴシック" pitchFamily="34" charset="-128"/>
              </a:rPr>
              <a:t> to evaluate</a:t>
            </a:r>
          </a:p>
          <a:p>
            <a:pPr>
              <a:lnSpc>
                <a:spcPts val="2563"/>
              </a:lnSpc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General purpose languages (Java, C++, C#) do </a:t>
            </a:r>
            <a:r>
              <a:rPr lang="en-US" smtClean="0">
                <a:solidFill>
                  <a:srgbClr val="FFCC33"/>
                </a:solidFill>
                <a:ea typeface="ＭＳ Ｐゴシック" pitchFamily="34" charset="-128"/>
              </a:rPr>
              <a:t>not offer enough productivity</a:t>
            </a:r>
          </a:p>
          <a:p>
            <a:pPr>
              <a:lnSpc>
                <a:spcPts val="2563"/>
              </a:lnSpc>
              <a:spcBef>
                <a:spcPts val="1925"/>
              </a:spcBef>
            </a:pPr>
            <a:r>
              <a:rPr lang="en-US" smtClean="0">
                <a:ea typeface="ＭＳ Ｐゴシック" pitchFamily="34" charset="-128"/>
              </a:rPr>
              <a:t> Programmers are forced to use a combination of languages, libraries and products that </a:t>
            </a:r>
            <a:r>
              <a:rPr lang="en-US" smtClean="0">
                <a:solidFill>
                  <a:srgbClr val="FFCC33"/>
                </a:solidFill>
                <a:ea typeface="ＭＳ Ｐゴシック" pitchFamily="34" charset="-128"/>
              </a:rPr>
              <a:t>do not integrate very well</a:t>
            </a:r>
          </a:p>
          <a:p>
            <a:pPr>
              <a:lnSpc>
                <a:spcPts val="2563"/>
              </a:lnSpc>
              <a:spcBef>
                <a:spcPts val="1925"/>
              </a:spcBef>
              <a:buFontTx/>
              <a:buNone/>
            </a:pPr>
            <a:endParaRPr lang="es-ES" smtClean="0">
              <a:ea typeface="ＭＳ Ｐゴシック" pitchFamily="34" charset="-128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Software complexity</a:t>
            </a:r>
            <a:endParaRPr lang="en-US" dirty="0"/>
          </a:p>
        </p:txBody>
      </p:sp>
      <p:sp>
        <p:nvSpPr>
          <p:cNvPr id="12292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12293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BCDE23C7-A96A-44A0-BB86-67F4425933FB}" type="slidenum">
              <a:rPr lang="es-ES_tradnl" smtClean="0"/>
              <a:pPr defTabSz="487363"/>
              <a:t>8</a:t>
            </a:fld>
            <a:endParaRPr lang="es-ES_tradnl" smtClean="0"/>
          </a:p>
        </p:txBody>
      </p:sp>
      <p:sp>
        <p:nvSpPr>
          <p:cNvPr id="6" name="1 Marcador de contenido"/>
          <p:cNvSpPr txBox="1">
            <a:spLocks/>
          </p:cNvSpPr>
          <p:nvPr/>
        </p:nvSpPr>
        <p:spPr bwMode="auto">
          <a:xfrm>
            <a:off x="487363" y="5300663"/>
            <a:ext cx="8778875" cy="1327150"/>
          </a:xfrm>
          <a:custGeom>
            <a:avLst/>
            <a:gdLst>
              <a:gd name="T0" fmla="*/ 0 w 8229600"/>
              <a:gd name="T1" fmla="*/ 0 h 4525963"/>
              <a:gd name="T2" fmla="*/ 12935047 w 8229600"/>
              <a:gd name="T3" fmla="*/ 0 h 4525963"/>
              <a:gd name="T4" fmla="*/ 12935047 w 8229600"/>
              <a:gd name="T5" fmla="*/ 7109774 h 4525963"/>
              <a:gd name="T6" fmla="*/ 0 w 8229600"/>
              <a:gd name="T7" fmla="*/ 7109774 h 4525963"/>
              <a:gd name="T8" fmla="*/ 0 w 8229600"/>
              <a:gd name="T9" fmla="*/ 0 h 4525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9600"/>
              <a:gd name="T16" fmla="*/ 0 h 4525963"/>
              <a:gd name="T17" fmla="*/ 8229600 w 8229600"/>
              <a:gd name="T18" fmla="*/ 4525963 h 4525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9600" h="4525963">
                <a:moveTo>
                  <a:pt x="0" y="0"/>
                </a:moveTo>
                <a:lnTo>
                  <a:pt x="8229600" y="0"/>
                </a:lnTo>
                <a:lnTo>
                  <a:pt x="8229600" y="4525963"/>
                </a:lnTo>
                <a:lnTo>
                  <a:pt x="0" y="452596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7530" tIns="48765" rIns="97530" bIns="48765"/>
          <a:lstStyle/>
          <a:p>
            <a:pPr algn="ctr" eaLnBrk="0" hangingPunct="0">
              <a:lnSpc>
                <a:spcPts val="2563"/>
              </a:lnSpc>
              <a:spcBef>
                <a:spcPts val="1925"/>
              </a:spcBef>
              <a:buClr>
                <a:srgbClr val="FFCC33"/>
              </a:buClr>
              <a:buSzPct val="110000"/>
              <a:defRPr/>
            </a:pPr>
            <a:r>
              <a:rPr lang="en-US" sz="2400" b="1" dirty="0">
                <a:solidFill>
                  <a:srgbClr val="FF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Cuerpo)"/>
                <a:cs typeface="Arial (Cuerpo)"/>
              </a:rPr>
              <a:t>The learning curve grows</a:t>
            </a:r>
          </a:p>
          <a:p>
            <a:pPr algn="ctr" eaLnBrk="0" hangingPunct="0">
              <a:lnSpc>
                <a:spcPts val="2563"/>
              </a:lnSpc>
              <a:spcBef>
                <a:spcPts val="1925"/>
              </a:spcBef>
              <a:buClr>
                <a:srgbClr val="FFCC33"/>
              </a:buClr>
              <a:buSzPct val="110000"/>
              <a:defRPr/>
            </a:pPr>
            <a:r>
              <a:rPr lang="en-US" sz="2400" b="1" dirty="0">
                <a:solidFill>
                  <a:srgbClr val="FF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Cuerpo)"/>
                <a:cs typeface="Arial (Cuerpo)"/>
              </a:rPr>
              <a:t> The quality of software decreases</a:t>
            </a:r>
          </a:p>
          <a:p>
            <a:pPr eaLnBrk="0" hangingPunct="0">
              <a:spcBef>
                <a:spcPts val="1925"/>
              </a:spcBef>
              <a:buClr>
                <a:srgbClr val="FFCC33"/>
              </a:buClr>
              <a:buSzPct val="110000"/>
              <a:defRPr/>
            </a:pPr>
            <a:endParaRPr lang="es-ES" sz="2100" b="1" dirty="0">
              <a:solidFill>
                <a:schemeClr val="bg1"/>
              </a:solidFill>
              <a:latin typeface="Arial (Cuerpo)"/>
              <a:cs typeface="Arial (Cuerpo)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2"/>
          </p:nvPr>
        </p:nvSpPr>
        <p:spPr>
          <a:xfrm>
            <a:off x="2763838" y="0"/>
            <a:ext cx="6989762" cy="650875"/>
          </a:xfrm>
        </p:spPr>
        <p:txBody>
          <a:bodyPr/>
          <a:lstStyle/>
          <a:p>
            <a:pPr marL="365737" indent="-365737" defTabSz="487650">
              <a:buFontTx/>
              <a:buNone/>
              <a:defRPr/>
            </a:pPr>
            <a:r>
              <a:rPr lang="en-US" dirty="0" smtClean="0"/>
              <a:t>Software complexity - example</a:t>
            </a:r>
            <a:endParaRPr lang="en-US" dirty="0"/>
          </a:p>
        </p:txBody>
      </p:sp>
      <p:sp>
        <p:nvSpPr>
          <p:cNvPr id="13315" name="3 Marcador de pie de página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r>
              <a:rPr lang="es-ES_tradnl" smtClean="0"/>
              <a:t>www.ontimize.com</a:t>
            </a:r>
          </a:p>
        </p:txBody>
      </p:sp>
      <p:sp>
        <p:nvSpPr>
          <p:cNvPr id="13316" name="4 Marcador de número de diapositiva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487363"/>
            <a:fld id="{D9E6783A-CCE6-4B75-9E24-8FB605DE86BF}" type="slidenum">
              <a:rPr lang="es-ES_tradnl" smtClean="0"/>
              <a:pPr defTabSz="487363"/>
              <a:t>9</a:t>
            </a:fld>
            <a:endParaRPr lang="es-ES_tradnl" smtClean="0"/>
          </a:p>
        </p:txBody>
      </p:sp>
      <p:pic>
        <p:nvPicPr>
          <p:cNvPr id="13317" name="7 Marcador de contenido" descr="090617_stack_SoftwareComplexity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1413" y="1150938"/>
            <a:ext cx="7470775" cy="563086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17370</TotalTime>
  <Words>2481</Words>
  <Application>Microsoft Office PowerPoint</Application>
  <PresentationFormat>Personalizado</PresentationFormat>
  <Paragraphs>632</Paragraphs>
  <Slides>64</Slides>
  <Notes>21</Notes>
  <HiddenSlides>3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71" baseType="lpstr">
      <vt:lpstr>Arial</vt:lpstr>
      <vt:lpstr>ＭＳ Ｐゴシック</vt:lpstr>
      <vt:lpstr>Arial Bold</vt:lpstr>
      <vt:lpstr>Arial (Cuerpo)</vt:lpstr>
      <vt:lpstr>Lucida Grande</vt:lpstr>
      <vt:lpstr>Calibri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</vt:vector>
  </TitlesOfParts>
  <Company>Imatia S. L.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Ontimize Presentation</dc:title>
  <dc:creator>Imatia Innovation</dc:creator>
  <cp:lastModifiedBy>javier.pou</cp:lastModifiedBy>
  <cp:revision>798</cp:revision>
  <dcterms:created xsi:type="dcterms:W3CDTF">2009-06-17T10:20:58Z</dcterms:created>
  <dcterms:modified xsi:type="dcterms:W3CDTF">2010-07-26T12:03:45Z</dcterms:modified>
</cp:coreProperties>
</file>